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0"/>
  </p:notesMasterIdLst>
  <p:sldIdLst>
    <p:sldId id="264" r:id="rId5"/>
    <p:sldId id="257" r:id="rId6"/>
    <p:sldId id="259" r:id="rId7"/>
    <p:sldId id="265" r:id="rId8"/>
    <p:sldId id="266" r:id="rId9"/>
    <p:sldId id="268" r:id="rId10"/>
    <p:sldId id="271" r:id="rId11"/>
    <p:sldId id="272" r:id="rId12"/>
    <p:sldId id="273" r:id="rId13"/>
    <p:sldId id="278" r:id="rId14"/>
    <p:sldId id="276" r:id="rId15"/>
    <p:sldId id="277" r:id="rId16"/>
    <p:sldId id="279" r:id="rId17"/>
    <p:sldId id="280" r:id="rId18"/>
    <p:sldId id="292" r:id="rId19"/>
    <p:sldId id="293" r:id="rId20"/>
    <p:sldId id="281" r:id="rId21"/>
    <p:sldId id="283" r:id="rId22"/>
    <p:sldId id="294" r:id="rId23"/>
    <p:sldId id="290" r:id="rId24"/>
    <p:sldId id="287" r:id="rId25"/>
    <p:sldId id="288" r:id="rId26"/>
    <p:sldId id="291" r:id="rId27"/>
    <p:sldId id="284" r:id="rId28"/>
    <p:sldId id="261"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293F"/>
    <a:srgbClr val="16585E"/>
    <a:srgbClr val="FFC7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F4C7D6-885B-4C57-A75F-539FCB753008}" v="1" dt="2025-10-29T10:52:18.033"/>
    <p1510:client id="{C532AD80-5918-4864-BA9B-A14F2ADAA0EF}" v="3" dt="2025-10-28T09:19:49.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4"/>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E6D514-73CB-2148-A774-1533E1CFFF31}" type="datetimeFigureOut">
              <a:rPr lang="nl-BE" smtClean="0"/>
              <a:t>29/10/2025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03439F-4C34-3E4B-B12A-AC37F6C24265}" type="slidenum">
              <a:rPr lang="nl-BE" smtClean="0"/>
              <a:t>‹nr.›</a:t>
            </a:fld>
            <a:endParaRPr lang="nl-BE"/>
          </a:p>
        </p:txBody>
      </p:sp>
    </p:spTree>
    <p:extLst>
      <p:ext uri="{BB962C8B-B14F-4D97-AF65-F5344CB8AC3E}">
        <p14:creationId xmlns:p14="http://schemas.microsoft.com/office/powerpoint/2010/main" val="3466815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777E0-90CF-C8F8-039F-D56E675D8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nl-NL"/>
              <a:t>Klik om stijl te bewerken</a:t>
            </a:r>
            <a:endParaRPr lang="nl-BE" dirty="0"/>
          </a:p>
        </p:txBody>
      </p:sp>
      <p:sp>
        <p:nvSpPr>
          <p:cNvPr id="3" name="Ondertitel 2">
            <a:extLst>
              <a:ext uri="{FF2B5EF4-FFF2-40B4-BE49-F238E27FC236}">
                <a16:creationId xmlns:a16="http://schemas.microsoft.com/office/drawing/2014/main" id="{80097D4B-AD0B-E0B0-B338-1451948B02B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Tijdelijke aanduiding voor datum 6">
            <a:extLst>
              <a:ext uri="{FF2B5EF4-FFF2-40B4-BE49-F238E27FC236}">
                <a16:creationId xmlns:a16="http://schemas.microsoft.com/office/drawing/2014/main" id="{2651A3CC-6350-B528-6F97-E2F60198C4E5}"/>
              </a:ext>
            </a:extLst>
          </p:cNvPr>
          <p:cNvSpPr>
            <a:spLocks noGrp="1"/>
          </p:cNvSpPr>
          <p:nvPr>
            <p:ph type="dt" sz="half" idx="10"/>
          </p:nvPr>
        </p:nvSpPr>
        <p:spPr/>
        <p:txBody>
          <a:bodyPr/>
          <a:lstStyle/>
          <a:p>
            <a:pPr algn="ctr"/>
            <a:r>
              <a:rPr lang="nl-BE"/>
              <a:t>22/04/2024</a:t>
            </a:r>
            <a:endParaRPr lang="nl-BE" dirty="0"/>
          </a:p>
        </p:txBody>
      </p:sp>
      <p:sp>
        <p:nvSpPr>
          <p:cNvPr id="8" name="Tijdelijke aanduiding voor voettekst 7">
            <a:extLst>
              <a:ext uri="{FF2B5EF4-FFF2-40B4-BE49-F238E27FC236}">
                <a16:creationId xmlns:a16="http://schemas.microsoft.com/office/drawing/2014/main" id="{1525A832-829B-84B1-B727-67B1634189F4}"/>
              </a:ext>
            </a:extLst>
          </p:cNvPr>
          <p:cNvSpPr>
            <a:spLocks noGrp="1"/>
          </p:cNvSpPr>
          <p:nvPr>
            <p:ph type="ftr" sz="quarter" idx="11"/>
          </p:nvPr>
        </p:nvSpPr>
        <p:spPr/>
        <p:txBody>
          <a:bodyPr/>
          <a:lstStyle/>
          <a:p>
            <a:endParaRPr lang="nl-BE" dirty="0"/>
          </a:p>
        </p:txBody>
      </p:sp>
      <p:sp>
        <p:nvSpPr>
          <p:cNvPr id="9" name="Tijdelijke aanduiding voor dianummer 8">
            <a:extLst>
              <a:ext uri="{FF2B5EF4-FFF2-40B4-BE49-F238E27FC236}">
                <a16:creationId xmlns:a16="http://schemas.microsoft.com/office/drawing/2014/main" id="{3D365724-66C5-64BC-2659-3029EFD6ADBA}"/>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344532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705A7D57-E39E-E0F7-95C6-F55C0643F46E}"/>
              </a:ext>
            </a:extLst>
          </p:cNvPr>
          <p:cNvSpPr>
            <a:spLocks noGrp="1"/>
          </p:cNvSpPr>
          <p:nvPr>
            <p:ph type="dt" sz="half" idx="10"/>
          </p:nvPr>
        </p:nvSpPr>
        <p:spPr/>
        <p:txBody>
          <a:bodyPr/>
          <a:lstStyle/>
          <a:p>
            <a:pPr algn="ctr"/>
            <a:r>
              <a:rPr lang="nl-BE"/>
              <a:t>22/04/2024</a:t>
            </a:r>
            <a:endParaRPr lang="nl-BE" dirty="0"/>
          </a:p>
        </p:txBody>
      </p:sp>
      <p:sp>
        <p:nvSpPr>
          <p:cNvPr id="6" name="Tijdelijke aanduiding voor voettekst 5">
            <a:extLst>
              <a:ext uri="{FF2B5EF4-FFF2-40B4-BE49-F238E27FC236}">
                <a16:creationId xmlns:a16="http://schemas.microsoft.com/office/drawing/2014/main" id="{5A32E9FE-2B57-7724-873D-493AACE0595A}"/>
              </a:ext>
            </a:extLst>
          </p:cNvPr>
          <p:cNvSpPr>
            <a:spLocks noGrp="1"/>
          </p:cNvSpPr>
          <p:nvPr>
            <p:ph type="ftr" sz="quarter" idx="11"/>
          </p:nvPr>
        </p:nvSpPr>
        <p:spPr/>
        <p:txBody>
          <a:bodyPr/>
          <a:lstStyle/>
          <a:p>
            <a:endParaRPr lang="nl-BE" dirty="0"/>
          </a:p>
        </p:txBody>
      </p:sp>
      <p:sp>
        <p:nvSpPr>
          <p:cNvPr id="7" name="Tijdelijke aanduiding voor dianummer 6">
            <a:extLst>
              <a:ext uri="{FF2B5EF4-FFF2-40B4-BE49-F238E27FC236}">
                <a16:creationId xmlns:a16="http://schemas.microsoft.com/office/drawing/2014/main" id="{04582317-B1EE-58B7-7E20-38D9C17A4095}"/>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1988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1">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705A7D57-E39E-E0F7-95C6-F55C0643F46E}"/>
              </a:ext>
            </a:extLst>
          </p:cNvPr>
          <p:cNvSpPr>
            <a:spLocks noGrp="1"/>
          </p:cNvSpPr>
          <p:nvPr>
            <p:ph type="dt" sz="half" idx="10"/>
          </p:nvPr>
        </p:nvSpPr>
        <p:spPr/>
        <p:txBody>
          <a:bodyPr/>
          <a:lstStyle/>
          <a:p>
            <a:pPr algn="ctr"/>
            <a:r>
              <a:rPr lang="nl-BE"/>
              <a:t>22/04/2024</a:t>
            </a:r>
            <a:endParaRPr lang="nl-BE" dirty="0"/>
          </a:p>
        </p:txBody>
      </p:sp>
      <p:sp>
        <p:nvSpPr>
          <p:cNvPr id="6" name="Tijdelijke aanduiding voor voettekst 5">
            <a:extLst>
              <a:ext uri="{FF2B5EF4-FFF2-40B4-BE49-F238E27FC236}">
                <a16:creationId xmlns:a16="http://schemas.microsoft.com/office/drawing/2014/main" id="{5A32E9FE-2B57-7724-873D-493AACE0595A}"/>
              </a:ext>
            </a:extLst>
          </p:cNvPr>
          <p:cNvSpPr>
            <a:spLocks noGrp="1"/>
          </p:cNvSpPr>
          <p:nvPr>
            <p:ph type="ftr" sz="quarter" idx="11"/>
          </p:nvPr>
        </p:nvSpPr>
        <p:spPr/>
        <p:txBody>
          <a:bodyPr/>
          <a:lstStyle/>
          <a:p>
            <a:endParaRPr lang="nl-BE" dirty="0"/>
          </a:p>
        </p:txBody>
      </p:sp>
      <p:sp>
        <p:nvSpPr>
          <p:cNvPr id="7" name="Tijdelijke aanduiding voor dianummer 6">
            <a:extLst>
              <a:ext uri="{FF2B5EF4-FFF2-40B4-BE49-F238E27FC236}">
                <a16:creationId xmlns:a16="http://schemas.microsoft.com/office/drawing/2014/main" id="{04582317-B1EE-58B7-7E20-38D9C17A4095}"/>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
        <p:nvSpPr>
          <p:cNvPr id="3" name="Tijdelijke aanduiding voor afbeelding 2">
            <a:extLst>
              <a:ext uri="{FF2B5EF4-FFF2-40B4-BE49-F238E27FC236}">
                <a16:creationId xmlns:a16="http://schemas.microsoft.com/office/drawing/2014/main" id="{636CFAA4-D227-E526-35A8-75CB21283C8E}"/>
              </a:ext>
            </a:extLst>
          </p:cNvPr>
          <p:cNvSpPr>
            <a:spLocks noGrp="1"/>
          </p:cNvSpPr>
          <p:nvPr>
            <p:ph type="pic" sz="quarter" idx="13"/>
          </p:nvPr>
        </p:nvSpPr>
        <p:spPr>
          <a:xfrm>
            <a:off x="0" y="1"/>
            <a:ext cx="12192000" cy="5958114"/>
          </a:xfrm>
          <a:ln>
            <a:noFill/>
          </a:ln>
        </p:spPr>
        <p:txBody>
          <a:bodyPr anchor="ctr"/>
          <a:lstStyle>
            <a:lvl1pPr algn="ctr">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26711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fbeelding 2">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46B7FB84-A5EE-AB56-F65E-4768FA2AE416}"/>
              </a:ext>
            </a:extLst>
          </p:cNvPr>
          <p:cNvSpPr/>
          <p:nvPr userDrawn="1"/>
        </p:nvSpPr>
        <p:spPr>
          <a:xfrm>
            <a:off x="0" y="-3630"/>
            <a:ext cx="1080000" cy="6857999"/>
          </a:xfrm>
          <a:prstGeom prst="rect">
            <a:avLst/>
          </a:prstGeom>
          <a:solidFill>
            <a:schemeClr val="tx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56E9A528-A8BA-2240-EBBE-51E688478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5657" y="5467250"/>
            <a:ext cx="1979928" cy="252186"/>
          </a:xfrm>
          <a:prstGeom prst="rect">
            <a:avLst/>
          </a:prstGeom>
        </p:spPr>
      </p:pic>
      <p:sp>
        <p:nvSpPr>
          <p:cNvPr id="5" name="Tijdelijke aanduiding voor afbeelding 2">
            <a:extLst>
              <a:ext uri="{FF2B5EF4-FFF2-40B4-BE49-F238E27FC236}">
                <a16:creationId xmlns:a16="http://schemas.microsoft.com/office/drawing/2014/main" id="{22A0E63B-8D91-FF01-5301-1930F2BA5936}"/>
              </a:ext>
            </a:extLst>
          </p:cNvPr>
          <p:cNvSpPr>
            <a:spLocks noGrp="1"/>
          </p:cNvSpPr>
          <p:nvPr>
            <p:ph type="pic" sz="quarter" idx="13"/>
          </p:nvPr>
        </p:nvSpPr>
        <p:spPr>
          <a:xfrm>
            <a:off x="1080000" y="0"/>
            <a:ext cx="11112000" cy="6857999"/>
          </a:xfrm>
          <a:ln>
            <a:noFill/>
          </a:ln>
        </p:spPr>
        <p:txBody>
          <a:bodyPr anchor="ctr"/>
          <a:lstStyle>
            <a:lvl1pPr algn="ctr">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299137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 afbeelding rechts">
    <p:spTree>
      <p:nvGrpSpPr>
        <p:cNvPr id="1" name=""/>
        <p:cNvGrpSpPr/>
        <p:nvPr/>
      </p:nvGrpSpPr>
      <p:grpSpPr>
        <a:xfrm>
          <a:off x="0" y="0"/>
          <a:ext cx="0" cy="0"/>
          <a:chOff x="0" y="0"/>
          <a:chExt cx="0" cy="0"/>
        </a:xfrm>
      </p:grpSpPr>
      <p:sp>
        <p:nvSpPr>
          <p:cNvPr id="2" name="Rechthoek met aan één zijde afgeronde hoeken 1">
            <a:extLst>
              <a:ext uri="{FF2B5EF4-FFF2-40B4-BE49-F238E27FC236}">
                <a16:creationId xmlns:a16="http://schemas.microsoft.com/office/drawing/2014/main" id="{5120F7CE-E95F-9F9D-540D-30CE5AE0C8D0}"/>
              </a:ext>
            </a:extLst>
          </p:cNvPr>
          <p:cNvSpPr/>
          <p:nvPr userDrawn="1"/>
        </p:nvSpPr>
        <p:spPr>
          <a:xfrm rot="16200000">
            <a:off x="1692243" y="-696573"/>
            <a:ext cx="6056041" cy="8330093"/>
          </a:xfrm>
          <a:prstGeom prst="round2Same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afbeelding 17">
            <a:extLst>
              <a:ext uri="{FF2B5EF4-FFF2-40B4-BE49-F238E27FC236}">
                <a16:creationId xmlns:a16="http://schemas.microsoft.com/office/drawing/2014/main" id="{41D0D8A5-CACD-C6F3-566D-F077BD171AD5}"/>
              </a:ext>
            </a:extLst>
          </p:cNvPr>
          <p:cNvSpPr>
            <a:spLocks noGrp="1"/>
          </p:cNvSpPr>
          <p:nvPr>
            <p:ph type="pic" sz="quarter" idx="11"/>
          </p:nvPr>
        </p:nvSpPr>
        <p:spPr>
          <a:xfrm>
            <a:off x="6109584" y="439738"/>
            <a:ext cx="5551452" cy="6056755"/>
          </a:xfrm>
          <a:prstGeom prst="flowChartAlternateProcess">
            <a:avLst/>
          </a:prstGeom>
          <a:solidFill>
            <a:schemeClr val="bg1"/>
          </a:solidFill>
        </p:spPr>
        <p:txBody>
          <a:bodyPr lIns="90000" tIns="900000" anchor="t" anchorCtr="0"/>
          <a:lstStyle>
            <a:lvl1pPr marL="0" indent="0" algn="ctr">
              <a:buNone/>
              <a:defRPr/>
            </a:lvl1pPr>
          </a:lstStyle>
          <a:p>
            <a:r>
              <a:rPr lang="nl-NL"/>
              <a:t>Klik op het pictogram als u een afbeelding wilt toevoegen</a:t>
            </a:r>
            <a:endParaRPr lang="nl-BE" dirty="0"/>
          </a:p>
        </p:txBody>
      </p:sp>
      <p:sp>
        <p:nvSpPr>
          <p:cNvPr id="8" name="Tijdelijke aanduiding voor inhoud 11">
            <a:extLst>
              <a:ext uri="{FF2B5EF4-FFF2-40B4-BE49-F238E27FC236}">
                <a16:creationId xmlns:a16="http://schemas.microsoft.com/office/drawing/2014/main" id="{9F4CCE09-F450-BA5F-ECE8-BBC9358CEFCB}"/>
              </a:ext>
            </a:extLst>
          </p:cNvPr>
          <p:cNvSpPr>
            <a:spLocks noGrp="1"/>
          </p:cNvSpPr>
          <p:nvPr>
            <p:ph sz="quarter" idx="10"/>
          </p:nvPr>
        </p:nvSpPr>
        <p:spPr>
          <a:xfrm>
            <a:off x="555216" y="439739"/>
            <a:ext cx="4938344" cy="6056754"/>
          </a:xfrm>
          <a:noFill/>
        </p:spPr>
        <p:txBody>
          <a:bodyPr lIns="360000" tIns="360000" rIns="360000" bIns="0" anchor="ctr" anchorCtr="0"/>
          <a:lstStyle>
            <a:lvl1pPr>
              <a:defRPr>
                <a:solidFill>
                  <a:schemeClr val="tx1"/>
                </a:solidFill>
              </a:defRPr>
            </a:lvl1pPr>
          </a:lstStyle>
          <a:p>
            <a:pPr lvl="0"/>
            <a:r>
              <a:rPr lang="nl-NL"/>
              <a:t>Klikken om de tekststijl van het model te bewerken</a:t>
            </a:r>
          </a:p>
        </p:txBody>
      </p:sp>
    </p:spTree>
    <p:extLst>
      <p:ext uri="{BB962C8B-B14F-4D97-AF65-F5344CB8AC3E}">
        <p14:creationId xmlns:p14="http://schemas.microsoft.com/office/powerpoint/2010/main" val="1424113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 afbeelding links">
    <p:spTree>
      <p:nvGrpSpPr>
        <p:cNvPr id="1" name=""/>
        <p:cNvGrpSpPr/>
        <p:nvPr/>
      </p:nvGrpSpPr>
      <p:grpSpPr>
        <a:xfrm>
          <a:off x="0" y="0"/>
          <a:ext cx="0" cy="0"/>
          <a:chOff x="0" y="0"/>
          <a:chExt cx="0" cy="0"/>
        </a:xfrm>
      </p:grpSpPr>
      <p:sp>
        <p:nvSpPr>
          <p:cNvPr id="3" name="Rechthoek met aan één zijde afgeronde hoeken 2">
            <a:extLst>
              <a:ext uri="{FF2B5EF4-FFF2-40B4-BE49-F238E27FC236}">
                <a16:creationId xmlns:a16="http://schemas.microsoft.com/office/drawing/2014/main" id="{EB59332C-F636-44E8-E35A-2A6B69BF7DB8}"/>
              </a:ext>
            </a:extLst>
          </p:cNvPr>
          <p:cNvSpPr/>
          <p:nvPr userDrawn="1"/>
        </p:nvSpPr>
        <p:spPr>
          <a:xfrm rot="5400000">
            <a:off x="4457262" y="-696574"/>
            <a:ext cx="6056041" cy="8330093"/>
          </a:xfrm>
          <a:prstGeom prst="round2SameRect">
            <a:avLst/>
          </a:prstGeom>
          <a:solidFill>
            <a:schemeClr val="accent5">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Tijdelijke aanduiding voor inhoud 11">
            <a:extLst>
              <a:ext uri="{FF2B5EF4-FFF2-40B4-BE49-F238E27FC236}">
                <a16:creationId xmlns:a16="http://schemas.microsoft.com/office/drawing/2014/main" id="{EA088E1B-8B35-3375-847F-D0A20A0338C9}"/>
              </a:ext>
            </a:extLst>
          </p:cNvPr>
          <p:cNvSpPr>
            <a:spLocks noGrp="1"/>
          </p:cNvSpPr>
          <p:nvPr>
            <p:ph sz="quarter" idx="10"/>
          </p:nvPr>
        </p:nvSpPr>
        <p:spPr>
          <a:xfrm>
            <a:off x="6698439" y="439739"/>
            <a:ext cx="4938344" cy="6056754"/>
          </a:xfrm>
          <a:noFill/>
        </p:spPr>
        <p:txBody>
          <a:bodyPr lIns="360000" tIns="360000" rIns="360000" bIns="0" anchor="ctr" anchorCtr="0"/>
          <a:lstStyle/>
          <a:p>
            <a:pPr lvl="0"/>
            <a:r>
              <a:rPr lang="nl-NL"/>
              <a:t>Klikken om de tekststijl van het model te bewerken</a:t>
            </a:r>
          </a:p>
        </p:txBody>
      </p:sp>
      <p:sp>
        <p:nvSpPr>
          <p:cNvPr id="6" name="Tijdelijke aanduiding voor afbeelding 17">
            <a:extLst>
              <a:ext uri="{FF2B5EF4-FFF2-40B4-BE49-F238E27FC236}">
                <a16:creationId xmlns:a16="http://schemas.microsoft.com/office/drawing/2014/main" id="{3F66C36E-353F-CB37-F0E4-DFAC3B9F0700}"/>
              </a:ext>
            </a:extLst>
          </p:cNvPr>
          <p:cNvSpPr>
            <a:spLocks noGrp="1"/>
          </p:cNvSpPr>
          <p:nvPr>
            <p:ph type="pic" sz="quarter" idx="11"/>
          </p:nvPr>
        </p:nvSpPr>
        <p:spPr>
          <a:xfrm>
            <a:off x="544510" y="439738"/>
            <a:ext cx="5551452" cy="6056755"/>
          </a:xfrm>
          <a:prstGeom prst="flowChartAlternateProcess">
            <a:avLst/>
          </a:prstGeom>
          <a:solidFill>
            <a:schemeClr val="bg1"/>
          </a:solidFill>
        </p:spPr>
        <p:txBody>
          <a:bodyPr lIns="90000" tIns="900000" anchor="t" anchorCtr="0"/>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4245276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F4044-FA2E-5F2E-2830-F3C9F34650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3885B4C-3EF7-4651-6AAC-6DDA59A0E7D1}"/>
              </a:ext>
            </a:extLst>
          </p:cNvPr>
          <p:cNvSpPr>
            <a:spLocks noGrp="1"/>
          </p:cNvSpPr>
          <p:nvPr>
            <p:ph idx="1"/>
          </p:nvPr>
        </p:nvSpPr>
        <p:spPr>
          <a:xfrm>
            <a:off x="5180012" y="457199"/>
            <a:ext cx="6172200" cy="5220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D41F063D-7945-BFE0-956F-6DF87DE76080}"/>
              </a:ext>
            </a:extLst>
          </p:cNvPr>
          <p:cNvSpPr>
            <a:spLocks noGrp="1"/>
          </p:cNvSpPr>
          <p:nvPr>
            <p:ph type="body" sz="half" idx="2"/>
          </p:nvPr>
        </p:nvSpPr>
        <p:spPr>
          <a:xfrm>
            <a:off x="839788" y="2418742"/>
            <a:ext cx="3932237" cy="32400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datum 7">
            <a:extLst>
              <a:ext uri="{FF2B5EF4-FFF2-40B4-BE49-F238E27FC236}">
                <a16:creationId xmlns:a16="http://schemas.microsoft.com/office/drawing/2014/main" id="{04B77A00-AE99-7565-B425-83338EBC32AC}"/>
              </a:ext>
            </a:extLst>
          </p:cNvPr>
          <p:cNvSpPr>
            <a:spLocks noGrp="1"/>
          </p:cNvSpPr>
          <p:nvPr>
            <p:ph type="dt" sz="half" idx="10"/>
          </p:nvPr>
        </p:nvSpPr>
        <p:spPr/>
        <p:txBody>
          <a:bodyPr/>
          <a:lstStyle/>
          <a:p>
            <a:pPr algn="ctr"/>
            <a:r>
              <a:rPr lang="nl-BE"/>
              <a:t>22/04/2024</a:t>
            </a:r>
            <a:endParaRPr lang="nl-BE" dirty="0"/>
          </a:p>
        </p:txBody>
      </p:sp>
      <p:sp>
        <p:nvSpPr>
          <p:cNvPr id="9" name="Tijdelijke aanduiding voor voettekst 8">
            <a:extLst>
              <a:ext uri="{FF2B5EF4-FFF2-40B4-BE49-F238E27FC236}">
                <a16:creationId xmlns:a16="http://schemas.microsoft.com/office/drawing/2014/main" id="{AFADC7ED-EA3E-F398-0CFF-30AF065A1C6A}"/>
              </a:ext>
            </a:extLst>
          </p:cNvPr>
          <p:cNvSpPr>
            <a:spLocks noGrp="1"/>
          </p:cNvSpPr>
          <p:nvPr>
            <p:ph type="ftr" sz="quarter" idx="11"/>
          </p:nvPr>
        </p:nvSpPr>
        <p:spPr/>
        <p:txBody>
          <a:bodyPr/>
          <a:lstStyle/>
          <a:p>
            <a:endParaRPr lang="nl-BE" dirty="0"/>
          </a:p>
        </p:txBody>
      </p:sp>
      <p:sp>
        <p:nvSpPr>
          <p:cNvPr id="10" name="Tijdelijke aanduiding voor dianummer 9">
            <a:extLst>
              <a:ext uri="{FF2B5EF4-FFF2-40B4-BE49-F238E27FC236}">
                <a16:creationId xmlns:a16="http://schemas.microsoft.com/office/drawing/2014/main" id="{42B66E01-DDE8-0776-FD6B-71E85168EF8C}"/>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2393396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FD5E21-82C8-18C5-59D9-B2FAF517AD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AFA7C98C-46FC-DDCD-3CC7-9DEAC1B6A143}"/>
              </a:ext>
            </a:extLst>
          </p:cNvPr>
          <p:cNvSpPr>
            <a:spLocks noGrp="1"/>
          </p:cNvSpPr>
          <p:nvPr>
            <p:ph type="pic" idx="1"/>
          </p:nvPr>
        </p:nvSpPr>
        <p:spPr>
          <a:xfrm>
            <a:off x="5183188" y="457201"/>
            <a:ext cx="6172200" cy="5220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944A81F8-6B44-B519-A845-53CF25BC6A86}"/>
              </a:ext>
            </a:extLst>
          </p:cNvPr>
          <p:cNvSpPr>
            <a:spLocks noGrp="1"/>
          </p:cNvSpPr>
          <p:nvPr>
            <p:ph type="body" sz="half" idx="2"/>
          </p:nvPr>
        </p:nvSpPr>
        <p:spPr>
          <a:xfrm>
            <a:off x="836612" y="2437201"/>
            <a:ext cx="3932237" cy="32400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8" name="Tijdelijke aanduiding voor datum 7">
            <a:extLst>
              <a:ext uri="{FF2B5EF4-FFF2-40B4-BE49-F238E27FC236}">
                <a16:creationId xmlns:a16="http://schemas.microsoft.com/office/drawing/2014/main" id="{277D74D0-2658-BF6A-9C80-D0A5BC64C942}"/>
              </a:ext>
            </a:extLst>
          </p:cNvPr>
          <p:cNvSpPr>
            <a:spLocks noGrp="1"/>
          </p:cNvSpPr>
          <p:nvPr>
            <p:ph type="dt" sz="half" idx="10"/>
          </p:nvPr>
        </p:nvSpPr>
        <p:spPr/>
        <p:txBody>
          <a:bodyPr/>
          <a:lstStyle/>
          <a:p>
            <a:pPr algn="ctr"/>
            <a:r>
              <a:rPr lang="nl-BE"/>
              <a:t>22/04/2024</a:t>
            </a:r>
            <a:endParaRPr lang="nl-BE" dirty="0"/>
          </a:p>
        </p:txBody>
      </p:sp>
      <p:sp>
        <p:nvSpPr>
          <p:cNvPr id="9" name="Tijdelijke aanduiding voor voettekst 8">
            <a:extLst>
              <a:ext uri="{FF2B5EF4-FFF2-40B4-BE49-F238E27FC236}">
                <a16:creationId xmlns:a16="http://schemas.microsoft.com/office/drawing/2014/main" id="{3C56E1FA-91F3-F17E-E360-29714E9B45BD}"/>
              </a:ext>
            </a:extLst>
          </p:cNvPr>
          <p:cNvSpPr>
            <a:spLocks noGrp="1"/>
          </p:cNvSpPr>
          <p:nvPr>
            <p:ph type="ftr" sz="quarter" idx="11"/>
          </p:nvPr>
        </p:nvSpPr>
        <p:spPr/>
        <p:txBody>
          <a:bodyPr/>
          <a:lstStyle/>
          <a:p>
            <a:endParaRPr lang="nl-BE" dirty="0"/>
          </a:p>
        </p:txBody>
      </p:sp>
      <p:sp>
        <p:nvSpPr>
          <p:cNvPr id="10" name="Tijdelijke aanduiding voor dianummer 9">
            <a:extLst>
              <a:ext uri="{FF2B5EF4-FFF2-40B4-BE49-F238E27FC236}">
                <a16:creationId xmlns:a16="http://schemas.microsoft.com/office/drawing/2014/main" id="{3C67E482-B3CC-C01A-437B-7A5270F51AB2}"/>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208320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or - 318.02">
    <p:spTree>
      <p:nvGrpSpPr>
        <p:cNvPr id="1" name=""/>
        <p:cNvGrpSpPr/>
        <p:nvPr/>
      </p:nvGrpSpPr>
      <p:grpSpPr>
        <a:xfrm>
          <a:off x="0" y="0"/>
          <a:ext cx="0" cy="0"/>
          <a:chOff x="0" y="0"/>
          <a:chExt cx="0" cy="0"/>
        </a:xfrm>
      </p:grpSpPr>
      <p:sp>
        <p:nvSpPr>
          <p:cNvPr id="14" name="Tijdelijke aanduiding voor afbeelding 5">
            <a:extLst>
              <a:ext uri="{FF2B5EF4-FFF2-40B4-BE49-F238E27FC236}">
                <a16:creationId xmlns:a16="http://schemas.microsoft.com/office/drawing/2014/main" id="{44E72927-968B-6F88-B7A6-05BCBC88D669}"/>
              </a:ext>
            </a:extLst>
          </p:cNvPr>
          <p:cNvSpPr>
            <a:spLocks noGrp="1"/>
          </p:cNvSpPr>
          <p:nvPr>
            <p:ph type="pic" sz="quarter" idx="13"/>
          </p:nvPr>
        </p:nvSpPr>
        <p:spPr>
          <a:xfrm>
            <a:off x="1080000" y="-1"/>
            <a:ext cx="11111999" cy="6858000"/>
          </a:xfrm>
        </p:spPr>
        <p:txBody>
          <a:bodyPr tIns="900000" anchor="t" anchorCtr="1"/>
          <a:lstStyle>
            <a:lvl1pPr marL="0" indent="0" algn="ctr">
              <a:buNone/>
              <a:defRPr/>
            </a:lvl1pPr>
          </a:lstStyle>
          <a:p>
            <a:r>
              <a:rPr lang="nl-NL"/>
              <a:t>Klik op het pictogram als u een afbeelding wilt toevoegen</a:t>
            </a:r>
            <a:endParaRPr lang="nl-BE" dirty="0"/>
          </a:p>
        </p:txBody>
      </p:sp>
      <p:sp>
        <p:nvSpPr>
          <p:cNvPr id="12" name="Rechthoek 11">
            <a:extLst>
              <a:ext uri="{FF2B5EF4-FFF2-40B4-BE49-F238E27FC236}">
                <a16:creationId xmlns:a16="http://schemas.microsoft.com/office/drawing/2014/main" id="{27DD7FA8-B72A-7AF1-D176-823999E13F81}"/>
              </a:ext>
            </a:extLst>
          </p:cNvPr>
          <p:cNvSpPr/>
          <p:nvPr userDrawn="1"/>
        </p:nvSpPr>
        <p:spPr>
          <a:xfrm>
            <a:off x="0" y="-3630"/>
            <a:ext cx="1080000" cy="6857999"/>
          </a:xfrm>
          <a:prstGeom prst="rect">
            <a:avLst/>
          </a:prstGeo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20" name="Tijdelijke aanduiding voor afbeelding 5">
            <a:extLst>
              <a:ext uri="{FF2B5EF4-FFF2-40B4-BE49-F238E27FC236}">
                <a16:creationId xmlns:a16="http://schemas.microsoft.com/office/drawing/2014/main" id="{EFA9F5F0-3138-6FDD-4202-2FED503E84E5}"/>
              </a:ext>
            </a:extLst>
          </p:cNvPr>
          <p:cNvSpPr>
            <a:spLocks noGrp="1" noChangeAspect="1"/>
          </p:cNvSpPr>
          <p:nvPr>
            <p:ph type="pic" sz="quarter" idx="14"/>
          </p:nvPr>
        </p:nvSpPr>
        <p:spPr>
          <a:xfrm>
            <a:off x="97200" y="596684"/>
            <a:ext cx="1965600" cy="1080000"/>
          </a:xfrm>
        </p:spPr>
        <p:txBody>
          <a:bodyPr tIns="900000" anchor="t" anchorCtr="1"/>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25278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or - 319.01">
    <p:spTree>
      <p:nvGrpSpPr>
        <p:cNvPr id="1" name=""/>
        <p:cNvGrpSpPr/>
        <p:nvPr/>
      </p:nvGrpSpPr>
      <p:grpSpPr>
        <a:xfrm>
          <a:off x="0" y="0"/>
          <a:ext cx="0" cy="0"/>
          <a:chOff x="0" y="0"/>
          <a:chExt cx="0" cy="0"/>
        </a:xfrm>
      </p:grpSpPr>
      <p:sp>
        <p:nvSpPr>
          <p:cNvPr id="14" name="Tijdelijke aanduiding voor afbeelding 5">
            <a:extLst>
              <a:ext uri="{FF2B5EF4-FFF2-40B4-BE49-F238E27FC236}">
                <a16:creationId xmlns:a16="http://schemas.microsoft.com/office/drawing/2014/main" id="{44E72927-968B-6F88-B7A6-05BCBC88D669}"/>
              </a:ext>
            </a:extLst>
          </p:cNvPr>
          <p:cNvSpPr>
            <a:spLocks noGrp="1"/>
          </p:cNvSpPr>
          <p:nvPr>
            <p:ph type="pic" sz="quarter" idx="13"/>
          </p:nvPr>
        </p:nvSpPr>
        <p:spPr>
          <a:xfrm>
            <a:off x="1080000" y="-1"/>
            <a:ext cx="11111999" cy="6858000"/>
          </a:xfrm>
        </p:spPr>
        <p:txBody>
          <a:bodyPr tIns="900000" anchor="t" anchorCtr="1"/>
          <a:lstStyle>
            <a:lvl1pPr marL="0" indent="0" algn="ctr">
              <a:buNone/>
              <a:defRPr/>
            </a:lvl1pPr>
          </a:lstStyle>
          <a:p>
            <a:r>
              <a:rPr lang="nl-NL"/>
              <a:t>Klik op het pictogram als u een afbeelding wilt toevoegen</a:t>
            </a:r>
            <a:endParaRPr lang="nl-BE" dirty="0"/>
          </a:p>
        </p:txBody>
      </p:sp>
      <p:sp>
        <p:nvSpPr>
          <p:cNvPr id="12" name="Rechthoek 11">
            <a:extLst>
              <a:ext uri="{FF2B5EF4-FFF2-40B4-BE49-F238E27FC236}">
                <a16:creationId xmlns:a16="http://schemas.microsoft.com/office/drawing/2014/main" id="{27DD7FA8-B72A-7AF1-D176-823999E13F81}"/>
              </a:ext>
            </a:extLst>
          </p:cNvPr>
          <p:cNvSpPr/>
          <p:nvPr userDrawn="1"/>
        </p:nvSpPr>
        <p:spPr>
          <a:xfrm>
            <a:off x="0" y="-3630"/>
            <a:ext cx="1080000" cy="6857999"/>
          </a:xfrm>
          <a:prstGeom prst="rect">
            <a:avLst/>
          </a:prstGeom>
          <a:solidFill>
            <a:srgbClr val="FFC76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20" name="Tijdelijke aanduiding voor afbeelding 5">
            <a:extLst>
              <a:ext uri="{FF2B5EF4-FFF2-40B4-BE49-F238E27FC236}">
                <a16:creationId xmlns:a16="http://schemas.microsoft.com/office/drawing/2014/main" id="{EFA9F5F0-3138-6FDD-4202-2FED503E84E5}"/>
              </a:ext>
            </a:extLst>
          </p:cNvPr>
          <p:cNvSpPr>
            <a:spLocks noGrp="1" noChangeAspect="1"/>
          </p:cNvSpPr>
          <p:nvPr>
            <p:ph type="pic" sz="quarter" idx="14"/>
          </p:nvPr>
        </p:nvSpPr>
        <p:spPr>
          <a:xfrm>
            <a:off x="97200" y="596684"/>
            <a:ext cx="1965600" cy="1080000"/>
          </a:xfrm>
        </p:spPr>
        <p:txBody>
          <a:bodyPr tIns="900000" anchor="t" anchorCtr="1"/>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54931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or - 329.01">
    <p:spTree>
      <p:nvGrpSpPr>
        <p:cNvPr id="1" name=""/>
        <p:cNvGrpSpPr/>
        <p:nvPr/>
      </p:nvGrpSpPr>
      <p:grpSpPr>
        <a:xfrm>
          <a:off x="0" y="0"/>
          <a:ext cx="0" cy="0"/>
          <a:chOff x="0" y="0"/>
          <a:chExt cx="0" cy="0"/>
        </a:xfrm>
      </p:grpSpPr>
      <p:sp>
        <p:nvSpPr>
          <p:cNvPr id="14" name="Tijdelijke aanduiding voor afbeelding 5">
            <a:extLst>
              <a:ext uri="{FF2B5EF4-FFF2-40B4-BE49-F238E27FC236}">
                <a16:creationId xmlns:a16="http://schemas.microsoft.com/office/drawing/2014/main" id="{44E72927-968B-6F88-B7A6-05BCBC88D669}"/>
              </a:ext>
            </a:extLst>
          </p:cNvPr>
          <p:cNvSpPr>
            <a:spLocks noGrp="1"/>
          </p:cNvSpPr>
          <p:nvPr>
            <p:ph type="pic" sz="quarter" idx="13"/>
          </p:nvPr>
        </p:nvSpPr>
        <p:spPr>
          <a:xfrm>
            <a:off x="1080000" y="-1"/>
            <a:ext cx="11111999" cy="6858000"/>
          </a:xfrm>
        </p:spPr>
        <p:txBody>
          <a:bodyPr tIns="900000" anchor="t" anchorCtr="1"/>
          <a:lstStyle>
            <a:lvl1pPr marL="0" indent="0" algn="ctr">
              <a:buNone/>
              <a:defRPr/>
            </a:lvl1pPr>
          </a:lstStyle>
          <a:p>
            <a:r>
              <a:rPr lang="nl-NL"/>
              <a:t>Klik op het pictogram als u een afbeelding wilt toevoegen</a:t>
            </a:r>
            <a:endParaRPr lang="nl-BE" dirty="0"/>
          </a:p>
        </p:txBody>
      </p:sp>
      <p:sp>
        <p:nvSpPr>
          <p:cNvPr id="12" name="Rechthoek 11">
            <a:extLst>
              <a:ext uri="{FF2B5EF4-FFF2-40B4-BE49-F238E27FC236}">
                <a16:creationId xmlns:a16="http://schemas.microsoft.com/office/drawing/2014/main" id="{27DD7FA8-B72A-7AF1-D176-823999E13F81}"/>
              </a:ext>
            </a:extLst>
          </p:cNvPr>
          <p:cNvSpPr/>
          <p:nvPr userDrawn="1"/>
        </p:nvSpPr>
        <p:spPr>
          <a:xfrm>
            <a:off x="0" y="-3630"/>
            <a:ext cx="1080000" cy="6857999"/>
          </a:xfrm>
          <a:prstGeom prst="rect">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20" name="Tijdelijke aanduiding voor afbeelding 5">
            <a:extLst>
              <a:ext uri="{FF2B5EF4-FFF2-40B4-BE49-F238E27FC236}">
                <a16:creationId xmlns:a16="http://schemas.microsoft.com/office/drawing/2014/main" id="{EFA9F5F0-3138-6FDD-4202-2FED503E84E5}"/>
              </a:ext>
            </a:extLst>
          </p:cNvPr>
          <p:cNvSpPr>
            <a:spLocks noGrp="1" noChangeAspect="1"/>
          </p:cNvSpPr>
          <p:nvPr>
            <p:ph type="pic" sz="quarter" idx="14"/>
          </p:nvPr>
        </p:nvSpPr>
        <p:spPr>
          <a:xfrm>
            <a:off x="97200" y="596684"/>
            <a:ext cx="1965600" cy="1080000"/>
          </a:xfrm>
        </p:spPr>
        <p:txBody>
          <a:bodyPr tIns="900000" anchor="t" anchorCtr="1"/>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40740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dia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54FB4C95-1637-E31A-6ADE-4CC9C164A17C}"/>
              </a:ext>
            </a:extLst>
          </p:cNvPr>
          <p:cNvSpPr/>
          <p:nvPr userDrawn="1"/>
        </p:nvSpPr>
        <p:spPr>
          <a:xfrm>
            <a:off x="0" y="0"/>
            <a:ext cx="12192000"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BE"/>
          </a:p>
        </p:txBody>
      </p:sp>
      <p:sp>
        <p:nvSpPr>
          <p:cNvPr id="11" name="Afgeronde rechthoek 10">
            <a:extLst>
              <a:ext uri="{FF2B5EF4-FFF2-40B4-BE49-F238E27FC236}">
                <a16:creationId xmlns:a16="http://schemas.microsoft.com/office/drawing/2014/main" id="{8B6E0C21-6364-A427-2145-A9860BFE08BE}"/>
              </a:ext>
            </a:extLst>
          </p:cNvPr>
          <p:cNvSpPr/>
          <p:nvPr userDrawn="1"/>
        </p:nvSpPr>
        <p:spPr>
          <a:xfrm>
            <a:off x="384572" y="496491"/>
            <a:ext cx="11422857" cy="58650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noFill/>
              </a:ln>
              <a:noFill/>
            </a:endParaRPr>
          </a:p>
        </p:txBody>
      </p:sp>
      <p:sp>
        <p:nvSpPr>
          <p:cNvPr id="2" name="Titel 1">
            <a:extLst>
              <a:ext uri="{FF2B5EF4-FFF2-40B4-BE49-F238E27FC236}">
                <a16:creationId xmlns:a16="http://schemas.microsoft.com/office/drawing/2014/main" id="{844777E0-90CF-C8F8-039F-D56E675D84AC}"/>
              </a:ext>
            </a:extLst>
          </p:cNvPr>
          <p:cNvSpPr>
            <a:spLocks noGrp="1"/>
          </p:cNvSpPr>
          <p:nvPr>
            <p:ph type="ctrTitle" hasCustomPrompt="1"/>
          </p:nvPr>
        </p:nvSpPr>
        <p:spPr>
          <a:xfrm>
            <a:off x="1524000" y="2534374"/>
            <a:ext cx="9144000" cy="1440000"/>
          </a:xfrm>
          <a:prstGeom prst="rect">
            <a:avLst/>
          </a:prstGeom>
        </p:spPr>
        <p:txBody>
          <a:bodyPr anchor="b">
            <a:normAutofit/>
          </a:bodyPr>
          <a:lstStyle>
            <a:lvl1pPr algn="l">
              <a:defRPr sz="3200"/>
            </a:lvl1pPr>
          </a:lstStyle>
          <a:p>
            <a:r>
              <a:rPr lang="nl-NL" dirty="0"/>
              <a:t>Titel van de presentatie</a:t>
            </a:r>
            <a:br>
              <a:rPr lang="nl-NL" dirty="0"/>
            </a:br>
            <a:r>
              <a:rPr lang="nl-NL" dirty="0"/>
              <a:t>op 1 of 2 regels</a:t>
            </a:r>
            <a:endParaRPr lang="nl-BE" dirty="0"/>
          </a:p>
        </p:txBody>
      </p:sp>
      <p:sp>
        <p:nvSpPr>
          <p:cNvPr id="3" name="Ondertitel 2">
            <a:extLst>
              <a:ext uri="{FF2B5EF4-FFF2-40B4-BE49-F238E27FC236}">
                <a16:creationId xmlns:a16="http://schemas.microsoft.com/office/drawing/2014/main" id="{80097D4B-AD0B-E0B0-B338-1451948B02B1}"/>
              </a:ext>
            </a:extLst>
          </p:cNvPr>
          <p:cNvSpPr>
            <a:spLocks noGrp="1"/>
          </p:cNvSpPr>
          <p:nvPr>
            <p:ph type="subTitle" idx="1"/>
          </p:nvPr>
        </p:nvSpPr>
        <p:spPr>
          <a:xfrm>
            <a:off x="1524000" y="4252118"/>
            <a:ext cx="9144000" cy="720000"/>
          </a:xfrm>
          <a:prstGeom prst="rect">
            <a:avLst/>
          </a:prstGeom>
        </p:spPr>
        <p:txBody>
          <a:bodyPr anchor="ct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pic>
        <p:nvPicPr>
          <p:cNvPr id="12" name="Afbeelding 11">
            <a:extLst>
              <a:ext uri="{FF2B5EF4-FFF2-40B4-BE49-F238E27FC236}">
                <a16:creationId xmlns:a16="http://schemas.microsoft.com/office/drawing/2014/main" id="{658D198B-E991-E8E0-EA50-3F64507CA06A}"/>
              </a:ext>
            </a:extLst>
          </p:cNvPr>
          <p:cNvPicPr>
            <a:picLocks noChangeAspect="1"/>
          </p:cNvPicPr>
          <p:nvPr userDrawn="1"/>
        </p:nvPicPr>
        <p:blipFill>
          <a:blip r:embed="rId2"/>
          <a:stretch>
            <a:fillRect/>
          </a:stretch>
        </p:blipFill>
        <p:spPr>
          <a:xfrm>
            <a:off x="1524000" y="1689229"/>
            <a:ext cx="2692400" cy="596900"/>
          </a:xfrm>
          <a:prstGeom prst="rect">
            <a:avLst/>
          </a:prstGeom>
        </p:spPr>
      </p:pic>
    </p:spTree>
    <p:extLst>
      <p:ext uri="{BB962C8B-B14F-4D97-AF65-F5344CB8AC3E}">
        <p14:creationId xmlns:p14="http://schemas.microsoft.com/office/powerpoint/2010/main" val="3919389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or - 331">
    <p:spTree>
      <p:nvGrpSpPr>
        <p:cNvPr id="1" name=""/>
        <p:cNvGrpSpPr/>
        <p:nvPr/>
      </p:nvGrpSpPr>
      <p:grpSpPr>
        <a:xfrm>
          <a:off x="0" y="0"/>
          <a:ext cx="0" cy="0"/>
          <a:chOff x="0" y="0"/>
          <a:chExt cx="0" cy="0"/>
        </a:xfrm>
      </p:grpSpPr>
      <p:sp>
        <p:nvSpPr>
          <p:cNvPr id="14" name="Tijdelijke aanduiding voor afbeelding 5">
            <a:extLst>
              <a:ext uri="{FF2B5EF4-FFF2-40B4-BE49-F238E27FC236}">
                <a16:creationId xmlns:a16="http://schemas.microsoft.com/office/drawing/2014/main" id="{44E72927-968B-6F88-B7A6-05BCBC88D669}"/>
              </a:ext>
            </a:extLst>
          </p:cNvPr>
          <p:cNvSpPr>
            <a:spLocks noGrp="1"/>
          </p:cNvSpPr>
          <p:nvPr>
            <p:ph type="pic" sz="quarter" idx="13"/>
          </p:nvPr>
        </p:nvSpPr>
        <p:spPr>
          <a:xfrm>
            <a:off x="1080000" y="-1"/>
            <a:ext cx="11111999" cy="6858000"/>
          </a:xfrm>
        </p:spPr>
        <p:txBody>
          <a:bodyPr tIns="900000" anchor="t" anchorCtr="1"/>
          <a:lstStyle>
            <a:lvl1pPr marL="0" indent="0" algn="ctr">
              <a:buNone/>
              <a:defRPr/>
            </a:lvl1pPr>
          </a:lstStyle>
          <a:p>
            <a:r>
              <a:rPr lang="nl-NL"/>
              <a:t>Klik op het pictogram als u een afbeelding wilt toevoegen</a:t>
            </a:r>
            <a:endParaRPr lang="nl-BE" dirty="0"/>
          </a:p>
        </p:txBody>
      </p:sp>
      <p:sp>
        <p:nvSpPr>
          <p:cNvPr id="12" name="Rechthoek 11">
            <a:extLst>
              <a:ext uri="{FF2B5EF4-FFF2-40B4-BE49-F238E27FC236}">
                <a16:creationId xmlns:a16="http://schemas.microsoft.com/office/drawing/2014/main" id="{27DD7FA8-B72A-7AF1-D176-823999E13F81}"/>
              </a:ext>
            </a:extLst>
          </p:cNvPr>
          <p:cNvSpPr/>
          <p:nvPr userDrawn="1"/>
        </p:nvSpPr>
        <p:spPr>
          <a:xfrm>
            <a:off x="0" y="-3630"/>
            <a:ext cx="1080000" cy="6857999"/>
          </a:xfrm>
          <a:prstGeom prst="rect">
            <a:avLst/>
          </a:prstGeom>
          <a:solidFill>
            <a:schemeClr val="accent5"/>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sp>
        <p:nvSpPr>
          <p:cNvPr id="20" name="Tijdelijke aanduiding voor afbeelding 5">
            <a:extLst>
              <a:ext uri="{FF2B5EF4-FFF2-40B4-BE49-F238E27FC236}">
                <a16:creationId xmlns:a16="http://schemas.microsoft.com/office/drawing/2014/main" id="{EFA9F5F0-3138-6FDD-4202-2FED503E84E5}"/>
              </a:ext>
            </a:extLst>
          </p:cNvPr>
          <p:cNvSpPr>
            <a:spLocks noGrp="1" noChangeAspect="1"/>
          </p:cNvSpPr>
          <p:nvPr>
            <p:ph type="pic" sz="quarter" idx="14"/>
          </p:nvPr>
        </p:nvSpPr>
        <p:spPr>
          <a:xfrm>
            <a:off x="97200" y="596684"/>
            <a:ext cx="1965600" cy="1080000"/>
          </a:xfrm>
        </p:spPr>
        <p:txBody>
          <a:bodyPr tIns="900000" anchor="t" anchorCtr="1"/>
          <a:lstStyle>
            <a:lvl1pPr marL="0" indent="0" algn="ctr">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3032041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ind slide">
    <p:spTree>
      <p:nvGrpSpPr>
        <p:cNvPr id="1" name=""/>
        <p:cNvGrpSpPr/>
        <p:nvPr/>
      </p:nvGrpSpPr>
      <p:grpSpPr>
        <a:xfrm>
          <a:off x="0" y="0"/>
          <a:ext cx="0" cy="0"/>
          <a:chOff x="0" y="0"/>
          <a:chExt cx="0" cy="0"/>
        </a:xfrm>
      </p:grpSpPr>
      <p:sp>
        <p:nvSpPr>
          <p:cNvPr id="4" name="Afgeronde rechthoek 3">
            <a:extLst>
              <a:ext uri="{FF2B5EF4-FFF2-40B4-BE49-F238E27FC236}">
                <a16:creationId xmlns:a16="http://schemas.microsoft.com/office/drawing/2014/main" id="{E149E632-231F-6D0D-8383-93C72958D7E6}"/>
              </a:ext>
            </a:extLst>
          </p:cNvPr>
          <p:cNvSpPr/>
          <p:nvPr userDrawn="1"/>
        </p:nvSpPr>
        <p:spPr>
          <a:xfrm>
            <a:off x="384572" y="3243943"/>
            <a:ext cx="11422857" cy="3117567"/>
          </a:xfrm>
          <a:prstGeom prst="roundRect">
            <a:avLst/>
          </a:prstGeom>
          <a:solidFill>
            <a:schemeClr val="tx1"/>
          </a:solidFill>
          <a:ln w="22225">
            <a:noFill/>
          </a:ln>
        </p:spPr>
        <p:style>
          <a:lnRef idx="2">
            <a:schemeClr val="dk1"/>
          </a:lnRef>
          <a:fillRef idx="1">
            <a:schemeClr val="lt1"/>
          </a:fillRef>
          <a:effectRef idx="0">
            <a:schemeClr val="dk1"/>
          </a:effectRef>
          <a:fontRef idx="minor">
            <a:schemeClr val="dk1"/>
          </a:fontRef>
        </p:style>
        <p:txBody>
          <a:bodyPr rtlCol="0" anchor="ctr"/>
          <a:lstStyle/>
          <a:p>
            <a:pPr algn="ctr"/>
            <a:endParaRPr lang="nl-BE">
              <a:ln>
                <a:noFill/>
              </a:ln>
              <a:noFill/>
            </a:endParaRPr>
          </a:p>
        </p:txBody>
      </p:sp>
      <p:pic>
        <p:nvPicPr>
          <p:cNvPr id="8" name="Afbeelding 7">
            <a:extLst>
              <a:ext uri="{FF2B5EF4-FFF2-40B4-BE49-F238E27FC236}">
                <a16:creationId xmlns:a16="http://schemas.microsoft.com/office/drawing/2014/main" id="{69627674-B1BA-CEB6-ABBE-10A150293018}"/>
              </a:ext>
            </a:extLst>
          </p:cNvPr>
          <p:cNvPicPr>
            <a:picLocks noChangeAspect="1"/>
          </p:cNvPicPr>
          <p:nvPr userDrawn="1"/>
        </p:nvPicPr>
        <p:blipFill>
          <a:blip r:embed="rId2"/>
          <a:stretch>
            <a:fillRect/>
          </a:stretch>
        </p:blipFill>
        <p:spPr>
          <a:xfrm>
            <a:off x="5411662" y="972458"/>
            <a:ext cx="1368675" cy="1763485"/>
          </a:xfrm>
          <a:prstGeom prst="rect">
            <a:avLst/>
          </a:prstGeom>
        </p:spPr>
      </p:pic>
      <p:sp>
        <p:nvSpPr>
          <p:cNvPr id="3" name="Tijdelijke aanduiding voor inhoud 2">
            <a:extLst>
              <a:ext uri="{FF2B5EF4-FFF2-40B4-BE49-F238E27FC236}">
                <a16:creationId xmlns:a16="http://schemas.microsoft.com/office/drawing/2014/main" id="{0651667F-9932-BE68-DBEE-D332380198EC}"/>
              </a:ext>
            </a:extLst>
          </p:cNvPr>
          <p:cNvSpPr>
            <a:spLocks noGrp="1"/>
          </p:cNvSpPr>
          <p:nvPr>
            <p:ph sz="quarter" idx="10"/>
          </p:nvPr>
        </p:nvSpPr>
        <p:spPr>
          <a:xfrm>
            <a:off x="384570" y="3243943"/>
            <a:ext cx="11422857" cy="3117567"/>
          </a:xfrm>
        </p:spPr>
        <p:txBody>
          <a:bodyPr anchor="ctr"/>
          <a:lstStyle>
            <a:lvl1pPr algn="ctr">
              <a:defRPr>
                <a:solidFill>
                  <a:schemeClr val="bg1"/>
                </a:solidFill>
              </a:defRPr>
            </a:lvl1pPr>
          </a:lstStyle>
          <a:p>
            <a:pPr lvl="0"/>
            <a:r>
              <a:rPr lang="nl-NL"/>
              <a:t>Klikken om de tekststijl van het model te bewerken</a:t>
            </a:r>
          </a:p>
        </p:txBody>
      </p:sp>
    </p:spTree>
    <p:extLst>
      <p:ext uri="{BB962C8B-B14F-4D97-AF65-F5344CB8AC3E}">
        <p14:creationId xmlns:p14="http://schemas.microsoft.com/office/powerpoint/2010/main" val="2974208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23414-A690-9E91-9E83-DAEDA868B9EB}"/>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1BEB7B12-FDFE-F9E2-5749-51B681B24268}"/>
              </a:ext>
            </a:extLst>
          </p:cNvPr>
          <p:cNvSpPr>
            <a:spLocks noGrp="1"/>
          </p:cNvSpPr>
          <p:nvPr>
            <p:ph type="body" orient="vert" idx="1"/>
          </p:nvPr>
        </p:nvSpPr>
        <p:spPr>
          <a:xfrm>
            <a:off x="838200" y="1825625"/>
            <a:ext cx="10515600" cy="3614054"/>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58381BA-DC48-A3D6-D653-EEF84E9D276E}"/>
              </a:ext>
            </a:extLst>
          </p:cNvPr>
          <p:cNvSpPr>
            <a:spLocks noGrp="1"/>
          </p:cNvSpPr>
          <p:nvPr>
            <p:ph type="dt" sz="half" idx="10"/>
          </p:nvPr>
        </p:nvSpPr>
        <p:spPr/>
        <p:txBody>
          <a:bodyPr/>
          <a:lstStyle/>
          <a:p>
            <a:pPr algn="ctr"/>
            <a:r>
              <a:rPr lang="nl-BE"/>
              <a:t>22/04/2024</a:t>
            </a:r>
            <a:endParaRPr lang="nl-BE" dirty="0"/>
          </a:p>
        </p:txBody>
      </p:sp>
      <p:sp>
        <p:nvSpPr>
          <p:cNvPr id="8" name="Tijdelijke aanduiding voor voettekst 7">
            <a:extLst>
              <a:ext uri="{FF2B5EF4-FFF2-40B4-BE49-F238E27FC236}">
                <a16:creationId xmlns:a16="http://schemas.microsoft.com/office/drawing/2014/main" id="{4815F924-96A8-F4D0-0C73-D19475CA6B67}"/>
              </a:ext>
            </a:extLst>
          </p:cNvPr>
          <p:cNvSpPr>
            <a:spLocks noGrp="1"/>
          </p:cNvSpPr>
          <p:nvPr>
            <p:ph type="ftr" sz="quarter" idx="11"/>
          </p:nvPr>
        </p:nvSpPr>
        <p:spPr/>
        <p:txBody>
          <a:bodyPr/>
          <a:lstStyle/>
          <a:p>
            <a:endParaRPr lang="nl-BE" dirty="0"/>
          </a:p>
        </p:txBody>
      </p:sp>
      <p:sp>
        <p:nvSpPr>
          <p:cNvPr id="9" name="Tijdelijke aanduiding voor dianummer 8">
            <a:extLst>
              <a:ext uri="{FF2B5EF4-FFF2-40B4-BE49-F238E27FC236}">
                <a16:creationId xmlns:a16="http://schemas.microsoft.com/office/drawing/2014/main" id="{A45AE11D-5F6A-A730-1069-DA4D8E5D5085}"/>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1453659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B538D99-BDDE-2114-8EED-C1847C2BBA6B}"/>
              </a:ext>
            </a:extLst>
          </p:cNvPr>
          <p:cNvSpPr>
            <a:spLocks noGrp="1"/>
          </p:cNvSpPr>
          <p:nvPr>
            <p:ph type="title" orient="vert"/>
          </p:nvPr>
        </p:nvSpPr>
        <p:spPr>
          <a:xfrm>
            <a:off x="8724900" y="365125"/>
            <a:ext cx="2628900" cy="5114018"/>
          </a:xfrm>
          <a:prstGeom prst="rect">
            <a:avLst/>
          </a:prstGeo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9923AB1-0EB6-7FC5-85B6-3D8C4130C748}"/>
              </a:ext>
            </a:extLst>
          </p:cNvPr>
          <p:cNvSpPr>
            <a:spLocks noGrp="1"/>
          </p:cNvSpPr>
          <p:nvPr>
            <p:ph type="body" orient="vert" idx="1"/>
          </p:nvPr>
        </p:nvSpPr>
        <p:spPr>
          <a:xfrm>
            <a:off x="838200" y="365125"/>
            <a:ext cx="7734300" cy="5114018"/>
          </a:xfrm>
          <a:prstGeom prst="rect">
            <a:avLst/>
          </a:prstGeo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38A4A30E-8DE3-ADD9-D020-3438D9902D46}"/>
              </a:ext>
            </a:extLst>
          </p:cNvPr>
          <p:cNvSpPr>
            <a:spLocks noGrp="1"/>
          </p:cNvSpPr>
          <p:nvPr>
            <p:ph type="dt" sz="half" idx="10"/>
          </p:nvPr>
        </p:nvSpPr>
        <p:spPr/>
        <p:txBody>
          <a:bodyPr/>
          <a:lstStyle/>
          <a:p>
            <a:pPr algn="ctr"/>
            <a:r>
              <a:rPr lang="nl-BE"/>
              <a:t>22/04/2024</a:t>
            </a:r>
            <a:endParaRPr lang="nl-BE" dirty="0"/>
          </a:p>
        </p:txBody>
      </p:sp>
      <p:sp>
        <p:nvSpPr>
          <p:cNvPr id="8" name="Tijdelijke aanduiding voor voettekst 7">
            <a:extLst>
              <a:ext uri="{FF2B5EF4-FFF2-40B4-BE49-F238E27FC236}">
                <a16:creationId xmlns:a16="http://schemas.microsoft.com/office/drawing/2014/main" id="{00A30D59-07C5-4073-4367-11193CB978D7}"/>
              </a:ext>
            </a:extLst>
          </p:cNvPr>
          <p:cNvSpPr>
            <a:spLocks noGrp="1"/>
          </p:cNvSpPr>
          <p:nvPr>
            <p:ph type="ftr" sz="quarter" idx="11"/>
          </p:nvPr>
        </p:nvSpPr>
        <p:spPr/>
        <p:txBody>
          <a:bodyPr/>
          <a:lstStyle/>
          <a:p>
            <a:endParaRPr lang="nl-BE" dirty="0"/>
          </a:p>
        </p:txBody>
      </p:sp>
      <p:sp>
        <p:nvSpPr>
          <p:cNvPr id="9" name="Tijdelijke aanduiding voor dianummer 8">
            <a:extLst>
              <a:ext uri="{FF2B5EF4-FFF2-40B4-BE49-F238E27FC236}">
                <a16:creationId xmlns:a16="http://schemas.microsoft.com/office/drawing/2014/main" id="{6F326BA6-4EC8-019F-7BB9-9C4BBB3A3C83}"/>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349119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3">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30936B74-5D22-9618-30E7-F9A337ADD223}"/>
              </a:ext>
            </a:extLst>
          </p:cNvPr>
          <p:cNvSpPr/>
          <p:nvPr userDrawn="1"/>
        </p:nvSpPr>
        <p:spPr>
          <a:xfrm>
            <a:off x="1080000" y="3631"/>
            <a:ext cx="11201401" cy="6857999"/>
          </a:xfrm>
          <a:prstGeom prst="rect">
            <a:avLst/>
          </a:prstGeom>
          <a:solidFill>
            <a:srgbClr val="16585E"/>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dirty="0"/>
          </a:p>
        </p:txBody>
      </p:sp>
      <p:sp>
        <p:nvSpPr>
          <p:cNvPr id="2" name="Titel 1">
            <a:extLst>
              <a:ext uri="{FF2B5EF4-FFF2-40B4-BE49-F238E27FC236}">
                <a16:creationId xmlns:a16="http://schemas.microsoft.com/office/drawing/2014/main" id="{844777E0-90CF-C8F8-039F-D56E675D84AC}"/>
              </a:ext>
            </a:extLst>
          </p:cNvPr>
          <p:cNvSpPr>
            <a:spLocks noGrp="1"/>
          </p:cNvSpPr>
          <p:nvPr>
            <p:ph type="ctrTitle" hasCustomPrompt="1"/>
          </p:nvPr>
        </p:nvSpPr>
        <p:spPr>
          <a:xfrm>
            <a:off x="1524000" y="2332472"/>
            <a:ext cx="9829800" cy="1440000"/>
          </a:xfrm>
          <a:prstGeom prst="rect">
            <a:avLst/>
          </a:prstGeom>
        </p:spPr>
        <p:txBody>
          <a:bodyPr anchor="ctr">
            <a:normAutofit/>
          </a:bodyPr>
          <a:lstStyle>
            <a:lvl1pPr algn="ctr">
              <a:defRPr sz="3200">
                <a:solidFill>
                  <a:schemeClr val="accent2"/>
                </a:solidFill>
              </a:defRPr>
            </a:lvl1pPr>
          </a:lstStyle>
          <a:p>
            <a:r>
              <a:rPr lang="nl-NL" dirty="0"/>
              <a:t>Titel van de presentatie</a:t>
            </a:r>
            <a:br>
              <a:rPr lang="nl-NL" dirty="0"/>
            </a:br>
            <a:r>
              <a:rPr lang="nl-NL" dirty="0"/>
              <a:t>op 1 of 2 regels</a:t>
            </a:r>
            <a:endParaRPr lang="nl-BE" dirty="0"/>
          </a:p>
        </p:txBody>
      </p:sp>
      <p:sp>
        <p:nvSpPr>
          <p:cNvPr id="3" name="Ondertitel 2">
            <a:extLst>
              <a:ext uri="{FF2B5EF4-FFF2-40B4-BE49-F238E27FC236}">
                <a16:creationId xmlns:a16="http://schemas.microsoft.com/office/drawing/2014/main" id="{80097D4B-AD0B-E0B0-B338-1451948B02B1}"/>
              </a:ext>
            </a:extLst>
          </p:cNvPr>
          <p:cNvSpPr>
            <a:spLocks noGrp="1"/>
          </p:cNvSpPr>
          <p:nvPr>
            <p:ph type="subTitle" idx="1"/>
          </p:nvPr>
        </p:nvSpPr>
        <p:spPr>
          <a:xfrm>
            <a:off x="1524000" y="4052539"/>
            <a:ext cx="9829800" cy="720000"/>
          </a:xfrm>
          <a:prstGeom prst="rect">
            <a:avLst/>
          </a:prstGeom>
        </p:spPr>
        <p:txBody>
          <a:bodyPr anchor="ct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6" name="Tijdelijke aanduiding voor datum 5">
            <a:extLst>
              <a:ext uri="{FF2B5EF4-FFF2-40B4-BE49-F238E27FC236}">
                <a16:creationId xmlns:a16="http://schemas.microsoft.com/office/drawing/2014/main" id="{87695F06-B686-75B2-1AF4-53B074B7F2B7}"/>
              </a:ext>
            </a:extLst>
          </p:cNvPr>
          <p:cNvSpPr>
            <a:spLocks noGrp="1"/>
          </p:cNvSpPr>
          <p:nvPr>
            <p:ph type="dt" sz="half" idx="10"/>
          </p:nvPr>
        </p:nvSpPr>
        <p:spPr>
          <a:xfrm>
            <a:off x="1524000" y="6218179"/>
            <a:ext cx="1704975" cy="365125"/>
          </a:xfrm>
        </p:spPr>
        <p:txBody>
          <a:bodyPr/>
          <a:lstStyle>
            <a:lvl1pPr>
              <a:defRPr>
                <a:solidFill>
                  <a:schemeClr val="bg1"/>
                </a:solidFill>
              </a:defRPr>
            </a:lvl1pPr>
          </a:lstStyle>
          <a:p>
            <a:pPr algn="ctr"/>
            <a:r>
              <a:rPr lang="nl-BE"/>
              <a:t>22/04/2024</a:t>
            </a:r>
            <a:endParaRPr lang="nl-BE" dirty="0"/>
          </a:p>
        </p:txBody>
      </p:sp>
      <p:sp>
        <p:nvSpPr>
          <p:cNvPr id="7" name="Tijdelijke aanduiding voor voettekst 6">
            <a:extLst>
              <a:ext uri="{FF2B5EF4-FFF2-40B4-BE49-F238E27FC236}">
                <a16:creationId xmlns:a16="http://schemas.microsoft.com/office/drawing/2014/main" id="{7B856EFB-23EA-C376-86FA-294A1E65D605}"/>
              </a:ext>
            </a:extLst>
          </p:cNvPr>
          <p:cNvSpPr>
            <a:spLocks noGrp="1"/>
          </p:cNvSpPr>
          <p:nvPr>
            <p:ph type="ftr" sz="quarter" idx="11"/>
          </p:nvPr>
        </p:nvSpPr>
        <p:spPr>
          <a:xfrm>
            <a:off x="3589734" y="6218180"/>
            <a:ext cx="5012532" cy="365125"/>
          </a:xfrm>
        </p:spPr>
        <p:txBody>
          <a:bodyPr/>
          <a:lstStyle>
            <a:lvl1pPr>
              <a:defRPr>
                <a:solidFill>
                  <a:schemeClr val="bg1"/>
                </a:solidFill>
              </a:defRPr>
            </a:lvl1pPr>
          </a:lstStyle>
          <a:p>
            <a:endParaRPr lang="nl-BE" dirty="0"/>
          </a:p>
        </p:txBody>
      </p:sp>
      <p:sp>
        <p:nvSpPr>
          <p:cNvPr id="8" name="Tijdelijke aanduiding voor dianummer 7">
            <a:extLst>
              <a:ext uri="{FF2B5EF4-FFF2-40B4-BE49-F238E27FC236}">
                <a16:creationId xmlns:a16="http://schemas.microsoft.com/office/drawing/2014/main" id="{C5595071-8D04-198E-4525-42CEB76960A1}"/>
              </a:ext>
            </a:extLst>
          </p:cNvPr>
          <p:cNvSpPr>
            <a:spLocks noGrp="1"/>
          </p:cNvSpPr>
          <p:nvPr>
            <p:ph type="sldNum" sz="quarter" idx="12"/>
          </p:nvPr>
        </p:nvSpPr>
        <p:spPr/>
        <p:txBody>
          <a:bodyPr/>
          <a:lstStyle>
            <a:lvl1pPr>
              <a:defRPr>
                <a:solidFill>
                  <a:schemeClr val="accent2"/>
                </a:solidFill>
              </a:defRPr>
            </a:lvl1pPr>
          </a:lstStyle>
          <a:p>
            <a:fld id="{36B400B9-FA5A-9E42-A56E-7370FAD96FA3}" type="slidenum">
              <a:rPr lang="nl-BE" smtClean="0"/>
              <a:pPr/>
              <a:t>‹nr.›</a:t>
            </a:fld>
            <a:endParaRPr lang="nl-BE" dirty="0"/>
          </a:p>
        </p:txBody>
      </p:sp>
      <p:sp>
        <p:nvSpPr>
          <p:cNvPr id="5" name="Rechthoek 4">
            <a:extLst>
              <a:ext uri="{FF2B5EF4-FFF2-40B4-BE49-F238E27FC236}">
                <a16:creationId xmlns:a16="http://schemas.microsoft.com/office/drawing/2014/main" id="{B7D8686F-BAC1-E2A8-FB74-9C2E0504738D}"/>
              </a:ext>
            </a:extLst>
          </p:cNvPr>
          <p:cNvSpPr/>
          <p:nvPr userDrawn="1"/>
        </p:nvSpPr>
        <p:spPr>
          <a:xfrm>
            <a:off x="0" y="-3630"/>
            <a:ext cx="1080000" cy="6857999"/>
          </a:xfrm>
          <a:prstGeom prst="rect">
            <a:avLst/>
          </a:prstGeo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pic>
        <p:nvPicPr>
          <p:cNvPr id="14" name="Tijdelijke aanduiding voor afbeelding 8">
            <a:extLst>
              <a:ext uri="{FF2B5EF4-FFF2-40B4-BE49-F238E27FC236}">
                <a16:creationId xmlns:a16="http://schemas.microsoft.com/office/drawing/2014/main" id="{085C61F9-F118-29D4-F84C-5BD9963836B7}"/>
              </a:ext>
            </a:extLst>
          </p:cNvPr>
          <p:cNvPicPr>
            <a:picLocks noChangeAspect="1"/>
          </p:cNvPicPr>
          <p:nvPr userDrawn="1"/>
        </p:nvPicPr>
        <p:blipFill>
          <a:blip r:embed="rId2"/>
          <a:srcRect t="2" b="2"/>
          <a:stretch>
            <a:fillRect/>
          </a:stretch>
        </p:blipFill>
        <p:spPr>
          <a:xfrm>
            <a:off x="97200" y="596684"/>
            <a:ext cx="1965600" cy="1080000"/>
          </a:xfrm>
          <a:prstGeom prst="rect">
            <a:avLst/>
          </a:prstGeom>
        </p:spPr>
      </p:pic>
    </p:spTree>
    <p:extLst>
      <p:ext uri="{BB962C8B-B14F-4D97-AF65-F5344CB8AC3E}">
        <p14:creationId xmlns:p14="http://schemas.microsoft.com/office/powerpoint/2010/main" val="75577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B63FA-433A-6687-8DB2-A819738437F6}"/>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0BDF385-5F9C-1C2F-8BAB-C4130A873610}"/>
              </a:ext>
            </a:extLst>
          </p:cNvPr>
          <p:cNvSpPr>
            <a:spLocks noGrp="1"/>
          </p:cNvSpPr>
          <p:nvPr>
            <p:ph idx="1"/>
          </p:nvPr>
        </p:nvSpPr>
        <p:spPr>
          <a:xfrm>
            <a:off x="838200" y="1825625"/>
            <a:ext cx="10515600" cy="3614054"/>
          </a:xfrm>
          <a:prstGeom prst="rect">
            <a:avLst/>
          </a:prstGeom>
        </p:spPr>
        <p:txBody>
          <a:bodyPr/>
          <a:lstStyle/>
          <a:p>
            <a:pPr lvl="0"/>
            <a:r>
              <a:rPr lang="nl-NL"/>
              <a:t>Klikken om de tekststijl van het model te bewerken</a:t>
            </a:r>
          </a:p>
        </p:txBody>
      </p:sp>
      <p:sp>
        <p:nvSpPr>
          <p:cNvPr id="10" name="Tijdelijke aanduiding voor datum 9">
            <a:extLst>
              <a:ext uri="{FF2B5EF4-FFF2-40B4-BE49-F238E27FC236}">
                <a16:creationId xmlns:a16="http://schemas.microsoft.com/office/drawing/2014/main" id="{2512F67A-837D-F0BA-3376-82422F1B6F13}"/>
              </a:ext>
            </a:extLst>
          </p:cNvPr>
          <p:cNvSpPr>
            <a:spLocks noGrp="1"/>
          </p:cNvSpPr>
          <p:nvPr>
            <p:ph type="dt" sz="half" idx="10"/>
          </p:nvPr>
        </p:nvSpPr>
        <p:spPr/>
        <p:txBody>
          <a:bodyPr/>
          <a:lstStyle/>
          <a:p>
            <a:pPr algn="ctr"/>
            <a:r>
              <a:rPr lang="nl-BE"/>
              <a:t>22/04/2024</a:t>
            </a:r>
            <a:endParaRPr lang="nl-BE" dirty="0"/>
          </a:p>
        </p:txBody>
      </p:sp>
      <p:sp>
        <p:nvSpPr>
          <p:cNvPr id="11" name="Tijdelijke aanduiding voor voettekst 10">
            <a:extLst>
              <a:ext uri="{FF2B5EF4-FFF2-40B4-BE49-F238E27FC236}">
                <a16:creationId xmlns:a16="http://schemas.microsoft.com/office/drawing/2014/main" id="{61FE7DB7-F161-C105-CFE7-A28DDF6A387B}"/>
              </a:ext>
            </a:extLst>
          </p:cNvPr>
          <p:cNvSpPr>
            <a:spLocks noGrp="1"/>
          </p:cNvSpPr>
          <p:nvPr>
            <p:ph type="ftr" sz="quarter" idx="11"/>
          </p:nvPr>
        </p:nvSpPr>
        <p:spPr/>
        <p:txBody>
          <a:bodyPr/>
          <a:lstStyle/>
          <a:p>
            <a:endParaRPr lang="nl-BE" dirty="0"/>
          </a:p>
        </p:txBody>
      </p:sp>
      <p:sp>
        <p:nvSpPr>
          <p:cNvPr id="12" name="Tijdelijke aanduiding voor dianummer 11">
            <a:extLst>
              <a:ext uri="{FF2B5EF4-FFF2-40B4-BE49-F238E27FC236}">
                <a16:creationId xmlns:a16="http://schemas.microsoft.com/office/drawing/2014/main" id="{FC24D78A-0326-908A-CA66-E828E3C910DF}"/>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174988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ie tekst ">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A897F3-E989-02B1-707C-665827BB2144}"/>
              </a:ext>
            </a:extLst>
          </p:cNvPr>
          <p:cNvSpPr>
            <a:spLocks noGrp="1"/>
          </p:cNvSpPr>
          <p:nvPr>
            <p:ph type="dt" sz="half" idx="10"/>
          </p:nvPr>
        </p:nvSpPr>
        <p:spPr/>
        <p:txBody>
          <a:bodyPr/>
          <a:lstStyle>
            <a:lvl1pPr>
              <a:defRPr>
                <a:solidFill>
                  <a:schemeClr val="tx1"/>
                </a:solidFill>
              </a:defRPr>
            </a:lvl1pPr>
          </a:lstStyle>
          <a:p>
            <a:pPr algn="ctr"/>
            <a:r>
              <a:rPr lang="nl-BE" dirty="0"/>
              <a:t>22/04/2024</a:t>
            </a:r>
          </a:p>
        </p:txBody>
      </p:sp>
      <p:sp>
        <p:nvSpPr>
          <p:cNvPr id="3" name="Tijdelijke aanduiding voor voettekst 2">
            <a:extLst>
              <a:ext uri="{FF2B5EF4-FFF2-40B4-BE49-F238E27FC236}">
                <a16:creationId xmlns:a16="http://schemas.microsoft.com/office/drawing/2014/main" id="{FF387CAD-BBD8-3973-5F94-9CA81F4BDCD5}"/>
              </a:ext>
            </a:extLst>
          </p:cNvPr>
          <p:cNvSpPr>
            <a:spLocks noGrp="1"/>
          </p:cNvSpPr>
          <p:nvPr>
            <p:ph type="ftr" sz="quarter" idx="11"/>
          </p:nvPr>
        </p:nvSpPr>
        <p:spPr/>
        <p:txBody>
          <a:bodyPr/>
          <a:lstStyle>
            <a:lvl1pPr>
              <a:defRPr>
                <a:solidFill>
                  <a:schemeClr val="tx1"/>
                </a:solidFill>
              </a:defRPr>
            </a:lvl1pPr>
          </a:lstStyle>
          <a:p>
            <a:endParaRPr lang="nl-BE" dirty="0"/>
          </a:p>
        </p:txBody>
      </p:sp>
      <p:sp>
        <p:nvSpPr>
          <p:cNvPr id="4" name="Tijdelijke aanduiding voor dianummer 3">
            <a:extLst>
              <a:ext uri="{FF2B5EF4-FFF2-40B4-BE49-F238E27FC236}">
                <a16:creationId xmlns:a16="http://schemas.microsoft.com/office/drawing/2014/main" id="{D39DB074-ADEC-CCDE-A54F-02E36B8C2607}"/>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
        <p:nvSpPr>
          <p:cNvPr id="8" name="Rechthoek 7">
            <a:extLst>
              <a:ext uri="{FF2B5EF4-FFF2-40B4-BE49-F238E27FC236}">
                <a16:creationId xmlns:a16="http://schemas.microsoft.com/office/drawing/2014/main" id="{46B7FB84-A5EE-AB56-F65E-4768FA2AE416}"/>
              </a:ext>
            </a:extLst>
          </p:cNvPr>
          <p:cNvSpPr/>
          <p:nvPr userDrawn="1"/>
        </p:nvSpPr>
        <p:spPr>
          <a:xfrm>
            <a:off x="0" y="-3630"/>
            <a:ext cx="1080000" cy="6857999"/>
          </a:xfrm>
          <a:prstGeom prst="rect">
            <a:avLst/>
          </a:prstGeom>
          <a:solidFill>
            <a:schemeClr val="tx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BE"/>
          </a:p>
        </p:txBody>
      </p:sp>
      <p:pic>
        <p:nvPicPr>
          <p:cNvPr id="10" name="Afbeelding 9">
            <a:extLst>
              <a:ext uri="{FF2B5EF4-FFF2-40B4-BE49-F238E27FC236}">
                <a16:creationId xmlns:a16="http://schemas.microsoft.com/office/drawing/2014/main" id="{56E9A528-A8BA-2240-EBBE-51E688478D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455657" y="5467250"/>
            <a:ext cx="1979928" cy="252186"/>
          </a:xfrm>
          <a:prstGeom prst="rect">
            <a:avLst/>
          </a:prstGeom>
        </p:spPr>
      </p:pic>
      <p:sp>
        <p:nvSpPr>
          <p:cNvPr id="11" name="Titel 1">
            <a:extLst>
              <a:ext uri="{FF2B5EF4-FFF2-40B4-BE49-F238E27FC236}">
                <a16:creationId xmlns:a16="http://schemas.microsoft.com/office/drawing/2014/main" id="{0899913A-1FBB-CCA9-EE1D-E0ADCA2F92D5}"/>
              </a:ext>
            </a:extLst>
          </p:cNvPr>
          <p:cNvSpPr>
            <a:spLocks noGrp="1"/>
          </p:cNvSpPr>
          <p:nvPr>
            <p:ph type="title"/>
          </p:nvPr>
        </p:nvSpPr>
        <p:spPr>
          <a:xfrm>
            <a:off x="2088487" y="757011"/>
            <a:ext cx="9265313" cy="1325563"/>
          </a:xfrm>
          <a:prstGeom prst="rect">
            <a:avLst/>
          </a:prstGeom>
        </p:spPr>
        <p:txBody>
          <a:bodyPr/>
          <a:lstStyle/>
          <a:p>
            <a:r>
              <a:rPr lang="nl-NL"/>
              <a:t>Klik om stijl te bewerken</a:t>
            </a:r>
            <a:endParaRPr lang="nl-BE"/>
          </a:p>
        </p:txBody>
      </p:sp>
      <p:sp>
        <p:nvSpPr>
          <p:cNvPr id="12" name="Tijdelijke aanduiding voor inhoud 2">
            <a:extLst>
              <a:ext uri="{FF2B5EF4-FFF2-40B4-BE49-F238E27FC236}">
                <a16:creationId xmlns:a16="http://schemas.microsoft.com/office/drawing/2014/main" id="{09E96B38-9EA0-F50C-A754-37A1A7EBD882}"/>
              </a:ext>
            </a:extLst>
          </p:cNvPr>
          <p:cNvSpPr>
            <a:spLocks noGrp="1"/>
          </p:cNvSpPr>
          <p:nvPr>
            <p:ph idx="1"/>
          </p:nvPr>
        </p:nvSpPr>
        <p:spPr>
          <a:xfrm>
            <a:off x="2088487" y="2217511"/>
            <a:ext cx="9265313" cy="3614054"/>
          </a:xfrm>
          <a:prstGeom prst="rect">
            <a:avLst/>
          </a:prstGeom>
        </p:spPr>
        <p:txBody>
          <a:bodyPr/>
          <a:lstStyle/>
          <a:p>
            <a:pPr lvl="0"/>
            <a:r>
              <a:rPr lang="nl-NL"/>
              <a:t>Klikken om de tekststijl van het model te bewerken</a:t>
            </a:r>
          </a:p>
        </p:txBody>
      </p:sp>
    </p:spTree>
    <p:extLst>
      <p:ext uri="{BB962C8B-B14F-4D97-AF65-F5344CB8AC3E}">
        <p14:creationId xmlns:p14="http://schemas.microsoft.com/office/powerpoint/2010/main" val="661064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487279-9841-0F25-C330-1E06A2AF1655}"/>
              </a:ext>
            </a:extLst>
          </p:cNvPr>
          <p:cNvSpPr>
            <a:spLocks noGrp="1"/>
          </p:cNvSpPr>
          <p:nvPr>
            <p:ph type="title"/>
          </p:nvPr>
        </p:nvSpPr>
        <p:spPr>
          <a:xfrm>
            <a:off x="831850" y="1709738"/>
            <a:ext cx="10515600" cy="2700000"/>
          </a:xfrm>
          <a:prstGeom prst="rect">
            <a:avLst/>
          </a:prstGeom>
        </p:spPr>
        <p:txBody>
          <a:bodyPr anchor="b"/>
          <a:lstStyle>
            <a:lvl1pPr>
              <a:defRPr sz="6000"/>
            </a:lvl1p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4A7C8BB2-1687-3943-171C-190F87E5EFCD}"/>
              </a:ext>
            </a:extLst>
          </p:cNvPr>
          <p:cNvSpPr>
            <a:spLocks noGrp="1"/>
          </p:cNvSpPr>
          <p:nvPr>
            <p:ph type="body" idx="1"/>
          </p:nvPr>
        </p:nvSpPr>
        <p:spPr>
          <a:xfrm>
            <a:off x="831850" y="4589463"/>
            <a:ext cx="10515600" cy="1080000"/>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Tijdelijke aanduiding voor datum 6">
            <a:extLst>
              <a:ext uri="{FF2B5EF4-FFF2-40B4-BE49-F238E27FC236}">
                <a16:creationId xmlns:a16="http://schemas.microsoft.com/office/drawing/2014/main" id="{779580D8-3F6D-7886-8589-8B2AB2D6E88B}"/>
              </a:ext>
            </a:extLst>
          </p:cNvPr>
          <p:cNvSpPr>
            <a:spLocks noGrp="1"/>
          </p:cNvSpPr>
          <p:nvPr>
            <p:ph type="dt" sz="half" idx="10"/>
          </p:nvPr>
        </p:nvSpPr>
        <p:spPr/>
        <p:txBody>
          <a:bodyPr/>
          <a:lstStyle/>
          <a:p>
            <a:pPr algn="ctr"/>
            <a:r>
              <a:rPr lang="nl-BE"/>
              <a:t>22/04/2024</a:t>
            </a:r>
            <a:endParaRPr lang="nl-BE" dirty="0"/>
          </a:p>
        </p:txBody>
      </p:sp>
      <p:sp>
        <p:nvSpPr>
          <p:cNvPr id="8" name="Tijdelijke aanduiding voor voettekst 7">
            <a:extLst>
              <a:ext uri="{FF2B5EF4-FFF2-40B4-BE49-F238E27FC236}">
                <a16:creationId xmlns:a16="http://schemas.microsoft.com/office/drawing/2014/main" id="{CB0E8D36-D790-63EA-B644-36F93395A019}"/>
              </a:ext>
            </a:extLst>
          </p:cNvPr>
          <p:cNvSpPr>
            <a:spLocks noGrp="1"/>
          </p:cNvSpPr>
          <p:nvPr>
            <p:ph type="ftr" sz="quarter" idx="11"/>
          </p:nvPr>
        </p:nvSpPr>
        <p:spPr/>
        <p:txBody>
          <a:bodyPr/>
          <a:lstStyle/>
          <a:p>
            <a:endParaRPr lang="nl-BE" dirty="0"/>
          </a:p>
        </p:txBody>
      </p:sp>
      <p:sp>
        <p:nvSpPr>
          <p:cNvPr id="9" name="Tijdelijke aanduiding voor dianummer 8">
            <a:extLst>
              <a:ext uri="{FF2B5EF4-FFF2-40B4-BE49-F238E27FC236}">
                <a16:creationId xmlns:a16="http://schemas.microsoft.com/office/drawing/2014/main" id="{1BEF6349-3F0A-9ED9-13AD-217FFC9A6698}"/>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24631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C38A0-DE3B-8AE9-B981-5616483529B7}"/>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FBDB9B5F-AD56-7AFD-7302-EF7FEE6012EC}"/>
              </a:ext>
            </a:extLst>
          </p:cNvPr>
          <p:cNvSpPr>
            <a:spLocks noGrp="1"/>
          </p:cNvSpPr>
          <p:nvPr>
            <p:ph sz="half" idx="1"/>
          </p:nvPr>
        </p:nvSpPr>
        <p:spPr>
          <a:xfrm>
            <a:off x="838200" y="1854654"/>
            <a:ext cx="5181600" cy="37800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C94AD0C9-43F3-E203-D832-DBAC2903ECE9}"/>
              </a:ext>
            </a:extLst>
          </p:cNvPr>
          <p:cNvSpPr>
            <a:spLocks noGrp="1"/>
          </p:cNvSpPr>
          <p:nvPr>
            <p:ph sz="half" idx="2"/>
          </p:nvPr>
        </p:nvSpPr>
        <p:spPr>
          <a:xfrm>
            <a:off x="6172200" y="1854654"/>
            <a:ext cx="5181600" cy="37800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datum 7">
            <a:extLst>
              <a:ext uri="{FF2B5EF4-FFF2-40B4-BE49-F238E27FC236}">
                <a16:creationId xmlns:a16="http://schemas.microsoft.com/office/drawing/2014/main" id="{D951BBCE-954F-F388-9A88-BC96BB60D98E}"/>
              </a:ext>
            </a:extLst>
          </p:cNvPr>
          <p:cNvSpPr>
            <a:spLocks noGrp="1"/>
          </p:cNvSpPr>
          <p:nvPr>
            <p:ph type="dt" sz="half" idx="10"/>
          </p:nvPr>
        </p:nvSpPr>
        <p:spPr/>
        <p:txBody>
          <a:bodyPr/>
          <a:lstStyle/>
          <a:p>
            <a:pPr algn="ctr"/>
            <a:r>
              <a:rPr lang="nl-BE"/>
              <a:t>22/04/2024</a:t>
            </a:r>
            <a:endParaRPr lang="nl-BE" dirty="0"/>
          </a:p>
        </p:txBody>
      </p:sp>
      <p:sp>
        <p:nvSpPr>
          <p:cNvPr id="9" name="Tijdelijke aanduiding voor voettekst 8">
            <a:extLst>
              <a:ext uri="{FF2B5EF4-FFF2-40B4-BE49-F238E27FC236}">
                <a16:creationId xmlns:a16="http://schemas.microsoft.com/office/drawing/2014/main" id="{62745C39-F828-6348-2D78-BFDB67C0663A}"/>
              </a:ext>
            </a:extLst>
          </p:cNvPr>
          <p:cNvSpPr>
            <a:spLocks noGrp="1"/>
          </p:cNvSpPr>
          <p:nvPr>
            <p:ph type="ftr" sz="quarter" idx="11"/>
          </p:nvPr>
        </p:nvSpPr>
        <p:spPr/>
        <p:txBody>
          <a:bodyPr/>
          <a:lstStyle/>
          <a:p>
            <a:endParaRPr lang="nl-BE" dirty="0"/>
          </a:p>
        </p:txBody>
      </p:sp>
      <p:sp>
        <p:nvSpPr>
          <p:cNvPr id="10" name="Tijdelijke aanduiding voor dianummer 9">
            <a:extLst>
              <a:ext uri="{FF2B5EF4-FFF2-40B4-BE49-F238E27FC236}">
                <a16:creationId xmlns:a16="http://schemas.microsoft.com/office/drawing/2014/main" id="{1867BF60-4BED-2369-BF7F-1E28CC43CDB1}"/>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3483669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7B9447-72A3-5998-ADDC-19D1D1A158A4}"/>
              </a:ext>
            </a:extLst>
          </p:cNvPr>
          <p:cNvSpPr>
            <a:spLocks noGrp="1"/>
          </p:cNvSpPr>
          <p:nvPr>
            <p:ph type="title"/>
          </p:nvPr>
        </p:nvSpPr>
        <p:spPr>
          <a:xfrm>
            <a:off x="839788" y="365125"/>
            <a:ext cx="10515600" cy="1080000"/>
          </a:xfrm>
          <a:prstGeom prst="rect">
            <a:avLst/>
          </a:prstGeom>
        </p:spPr>
        <p:txBody>
          <a:bodyPr/>
          <a:lstStyle/>
          <a:p>
            <a:r>
              <a:rPr lang="nl-NL"/>
              <a:t>Klik om stijl te bewerken</a:t>
            </a:r>
            <a:endParaRPr lang="nl-BE" dirty="0"/>
          </a:p>
        </p:txBody>
      </p:sp>
      <p:sp>
        <p:nvSpPr>
          <p:cNvPr id="3" name="Tijdelijke aanduiding voor tekst 2">
            <a:extLst>
              <a:ext uri="{FF2B5EF4-FFF2-40B4-BE49-F238E27FC236}">
                <a16:creationId xmlns:a16="http://schemas.microsoft.com/office/drawing/2014/main" id="{B68937B8-C52F-CB47-A043-7280810F5A23}"/>
              </a:ext>
            </a:extLst>
          </p:cNvPr>
          <p:cNvSpPr>
            <a:spLocks noGrp="1"/>
          </p:cNvSpPr>
          <p:nvPr>
            <p:ph type="body" idx="1"/>
          </p:nvPr>
        </p:nvSpPr>
        <p:spPr>
          <a:xfrm>
            <a:off x="839788" y="1615100"/>
            <a:ext cx="5157787" cy="720000"/>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4827EA9-5E4F-32CD-BA68-F330C16DE495}"/>
              </a:ext>
            </a:extLst>
          </p:cNvPr>
          <p:cNvSpPr>
            <a:spLocks noGrp="1"/>
          </p:cNvSpPr>
          <p:nvPr>
            <p:ph sz="half" idx="2"/>
          </p:nvPr>
        </p:nvSpPr>
        <p:spPr>
          <a:xfrm>
            <a:off x="839788" y="2505075"/>
            <a:ext cx="5157787" cy="30600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69378224-42D1-5FEF-4F80-BB28CDC47CE4}"/>
              </a:ext>
            </a:extLst>
          </p:cNvPr>
          <p:cNvSpPr>
            <a:spLocks noGrp="1"/>
          </p:cNvSpPr>
          <p:nvPr>
            <p:ph type="body" sz="quarter" idx="3"/>
          </p:nvPr>
        </p:nvSpPr>
        <p:spPr>
          <a:xfrm>
            <a:off x="6172200" y="1615100"/>
            <a:ext cx="5183188" cy="720000"/>
          </a:xfrm>
          <a:prstGeom prst="rect">
            <a:avLst/>
          </a:prstGeo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B73B733-6533-D0E5-A18B-C2DE95C5F63A}"/>
              </a:ext>
            </a:extLst>
          </p:cNvPr>
          <p:cNvSpPr>
            <a:spLocks noGrp="1"/>
          </p:cNvSpPr>
          <p:nvPr>
            <p:ph sz="quarter" idx="4"/>
          </p:nvPr>
        </p:nvSpPr>
        <p:spPr>
          <a:xfrm>
            <a:off x="6172200" y="2505075"/>
            <a:ext cx="5183188" cy="3060000"/>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datum 9">
            <a:extLst>
              <a:ext uri="{FF2B5EF4-FFF2-40B4-BE49-F238E27FC236}">
                <a16:creationId xmlns:a16="http://schemas.microsoft.com/office/drawing/2014/main" id="{565A2E61-52B5-E427-ED90-0DE26ED54A98}"/>
              </a:ext>
            </a:extLst>
          </p:cNvPr>
          <p:cNvSpPr>
            <a:spLocks noGrp="1"/>
          </p:cNvSpPr>
          <p:nvPr>
            <p:ph type="dt" sz="half" idx="10"/>
          </p:nvPr>
        </p:nvSpPr>
        <p:spPr/>
        <p:txBody>
          <a:bodyPr/>
          <a:lstStyle/>
          <a:p>
            <a:pPr algn="ctr"/>
            <a:r>
              <a:rPr lang="nl-BE"/>
              <a:t>22/04/2024</a:t>
            </a:r>
            <a:endParaRPr lang="nl-BE" dirty="0"/>
          </a:p>
        </p:txBody>
      </p:sp>
      <p:sp>
        <p:nvSpPr>
          <p:cNvPr id="11" name="Tijdelijke aanduiding voor voettekst 10">
            <a:extLst>
              <a:ext uri="{FF2B5EF4-FFF2-40B4-BE49-F238E27FC236}">
                <a16:creationId xmlns:a16="http://schemas.microsoft.com/office/drawing/2014/main" id="{4834280C-A30F-2976-1DF7-6714CFAA643E}"/>
              </a:ext>
            </a:extLst>
          </p:cNvPr>
          <p:cNvSpPr>
            <a:spLocks noGrp="1"/>
          </p:cNvSpPr>
          <p:nvPr>
            <p:ph type="ftr" sz="quarter" idx="11"/>
          </p:nvPr>
        </p:nvSpPr>
        <p:spPr/>
        <p:txBody>
          <a:bodyPr/>
          <a:lstStyle/>
          <a:p>
            <a:endParaRPr lang="nl-BE" dirty="0"/>
          </a:p>
        </p:txBody>
      </p:sp>
      <p:sp>
        <p:nvSpPr>
          <p:cNvPr id="12" name="Tijdelijke aanduiding voor dianummer 11">
            <a:extLst>
              <a:ext uri="{FF2B5EF4-FFF2-40B4-BE49-F238E27FC236}">
                <a16:creationId xmlns:a16="http://schemas.microsoft.com/office/drawing/2014/main" id="{498A6011-8548-F712-5612-94D0625E19E3}"/>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158105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C37F5E-9C18-B2D4-DDC6-A3167F3D250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nl-BE"/>
          </a:p>
        </p:txBody>
      </p:sp>
      <p:sp>
        <p:nvSpPr>
          <p:cNvPr id="6" name="Tijdelijke aanduiding voor datum 5">
            <a:extLst>
              <a:ext uri="{FF2B5EF4-FFF2-40B4-BE49-F238E27FC236}">
                <a16:creationId xmlns:a16="http://schemas.microsoft.com/office/drawing/2014/main" id="{B7231FAB-EB23-8CC8-D83F-DD610758B076}"/>
              </a:ext>
            </a:extLst>
          </p:cNvPr>
          <p:cNvSpPr>
            <a:spLocks noGrp="1"/>
          </p:cNvSpPr>
          <p:nvPr>
            <p:ph type="dt" sz="half" idx="10"/>
          </p:nvPr>
        </p:nvSpPr>
        <p:spPr/>
        <p:txBody>
          <a:bodyPr/>
          <a:lstStyle/>
          <a:p>
            <a:pPr algn="ctr"/>
            <a:r>
              <a:rPr lang="nl-BE"/>
              <a:t>22/04/2024</a:t>
            </a:r>
            <a:endParaRPr lang="nl-BE" dirty="0"/>
          </a:p>
        </p:txBody>
      </p:sp>
      <p:sp>
        <p:nvSpPr>
          <p:cNvPr id="7" name="Tijdelijke aanduiding voor voettekst 6">
            <a:extLst>
              <a:ext uri="{FF2B5EF4-FFF2-40B4-BE49-F238E27FC236}">
                <a16:creationId xmlns:a16="http://schemas.microsoft.com/office/drawing/2014/main" id="{A0E832B9-97E9-B393-6311-063B05BB624B}"/>
              </a:ext>
            </a:extLst>
          </p:cNvPr>
          <p:cNvSpPr>
            <a:spLocks noGrp="1"/>
          </p:cNvSpPr>
          <p:nvPr>
            <p:ph type="ftr" sz="quarter" idx="11"/>
          </p:nvPr>
        </p:nvSpPr>
        <p:spPr/>
        <p:txBody>
          <a:bodyPr/>
          <a:lstStyle/>
          <a:p>
            <a:endParaRPr lang="nl-BE" dirty="0"/>
          </a:p>
        </p:txBody>
      </p:sp>
      <p:sp>
        <p:nvSpPr>
          <p:cNvPr id="8" name="Tijdelijke aanduiding voor dianummer 7">
            <a:extLst>
              <a:ext uri="{FF2B5EF4-FFF2-40B4-BE49-F238E27FC236}">
                <a16:creationId xmlns:a16="http://schemas.microsoft.com/office/drawing/2014/main" id="{9439B5AB-CA19-DF62-3C19-00B1A08DBF53}"/>
              </a:ext>
            </a:extLst>
          </p:cNvPr>
          <p:cNvSpPr>
            <a:spLocks noGrp="1"/>
          </p:cNvSpPr>
          <p:nvPr>
            <p:ph type="sldNum" sz="quarter" idx="12"/>
          </p:nvPr>
        </p:nvSpPr>
        <p:spPr/>
        <p:txBody>
          <a:bodyPr/>
          <a:lstStyle/>
          <a:p>
            <a:fld id="{36B400B9-FA5A-9E42-A56E-7370FAD96FA3}" type="slidenum">
              <a:rPr lang="nl-BE" smtClean="0"/>
              <a:pPr/>
              <a:t>‹nr.›</a:t>
            </a:fld>
            <a:endParaRPr lang="nl-BE" dirty="0"/>
          </a:p>
        </p:txBody>
      </p:sp>
    </p:spTree>
    <p:extLst>
      <p:ext uri="{BB962C8B-B14F-4D97-AF65-F5344CB8AC3E}">
        <p14:creationId xmlns:p14="http://schemas.microsoft.com/office/powerpoint/2010/main" val="325715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0BBFBF98-66F7-5522-DD60-8AB60EA3D9DA}"/>
              </a:ext>
            </a:extLst>
          </p:cNvPr>
          <p:cNvSpPr/>
          <p:nvPr userDrawn="1"/>
        </p:nvSpPr>
        <p:spPr>
          <a:xfrm>
            <a:off x="0" y="5950744"/>
            <a:ext cx="12192000" cy="900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chemeClr val="bg1"/>
              </a:solidFill>
            </a:endParaRPr>
          </a:p>
        </p:txBody>
      </p:sp>
      <p:sp>
        <p:nvSpPr>
          <p:cNvPr id="26" name="Tijdelijke aanduiding voor titel 1">
            <a:extLst>
              <a:ext uri="{FF2B5EF4-FFF2-40B4-BE49-F238E27FC236}">
                <a16:creationId xmlns:a16="http://schemas.microsoft.com/office/drawing/2014/main" id="{6B8C9B6F-0EA8-8D60-4A5F-4F7C0BEE1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27" name="Tijdelijke aanduiding voor tekst 2">
            <a:extLst>
              <a:ext uri="{FF2B5EF4-FFF2-40B4-BE49-F238E27FC236}">
                <a16:creationId xmlns:a16="http://schemas.microsoft.com/office/drawing/2014/main" id="{EB80BC99-F9CF-E44D-B4D2-C7AD2ACA0DD3}"/>
              </a:ext>
            </a:extLst>
          </p:cNvPr>
          <p:cNvSpPr>
            <a:spLocks noGrp="1"/>
          </p:cNvSpPr>
          <p:nvPr>
            <p:ph type="body" idx="1"/>
          </p:nvPr>
        </p:nvSpPr>
        <p:spPr>
          <a:xfrm>
            <a:off x="838200" y="1825625"/>
            <a:ext cx="10515600" cy="3780000"/>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28" name="Tijdelijke aanduiding voor datum 3">
            <a:extLst>
              <a:ext uri="{FF2B5EF4-FFF2-40B4-BE49-F238E27FC236}">
                <a16:creationId xmlns:a16="http://schemas.microsoft.com/office/drawing/2014/main" id="{F87D398B-E6CD-970F-05EF-F5322FB87CBD}"/>
              </a:ext>
            </a:extLst>
          </p:cNvPr>
          <p:cNvSpPr>
            <a:spLocks noGrp="1"/>
          </p:cNvSpPr>
          <p:nvPr>
            <p:ph type="dt" sz="half" idx="2"/>
          </p:nvPr>
        </p:nvSpPr>
        <p:spPr>
          <a:xfrm>
            <a:off x="2088487" y="6218182"/>
            <a:ext cx="1704975" cy="365125"/>
          </a:xfrm>
          <a:prstGeom prst="rect">
            <a:avLst/>
          </a:prstGeom>
        </p:spPr>
        <p:txBody>
          <a:bodyPr vert="horz" lIns="91440" tIns="45720" rIns="91440" bIns="45720" rtlCol="0" anchor="ctr"/>
          <a:lstStyle>
            <a:lvl1pPr algn="l">
              <a:defRPr sz="1200">
                <a:solidFill>
                  <a:schemeClr val="bg1"/>
                </a:solidFill>
              </a:defRPr>
            </a:lvl1pPr>
          </a:lstStyle>
          <a:p>
            <a:pPr algn="ctr"/>
            <a:r>
              <a:rPr lang="nl-BE"/>
              <a:t>22/04/2024</a:t>
            </a:r>
            <a:endParaRPr lang="nl-BE" dirty="0"/>
          </a:p>
        </p:txBody>
      </p:sp>
      <p:sp>
        <p:nvSpPr>
          <p:cNvPr id="29" name="Tijdelijke aanduiding voor voettekst 4">
            <a:extLst>
              <a:ext uri="{FF2B5EF4-FFF2-40B4-BE49-F238E27FC236}">
                <a16:creationId xmlns:a16="http://schemas.microsoft.com/office/drawing/2014/main" id="{B4A948E3-7003-753C-B7D5-2A9286505021}"/>
              </a:ext>
            </a:extLst>
          </p:cNvPr>
          <p:cNvSpPr>
            <a:spLocks noGrp="1"/>
          </p:cNvSpPr>
          <p:nvPr>
            <p:ph type="ftr" sz="quarter" idx="3"/>
          </p:nvPr>
        </p:nvSpPr>
        <p:spPr>
          <a:xfrm>
            <a:off x="3993356" y="6221301"/>
            <a:ext cx="5012532" cy="365125"/>
          </a:xfrm>
          <a:prstGeom prst="rect">
            <a:avLst/>
          </a:prstGeom>
        </p:spPr>
        <p:txBody>
          <a:bodyPr vert="horz" lIns="91440" tIns="45720" rIns="91440" bIns="45720" rtlCol="0" anchor="ctr"/>
          <a:lstStyle>
            <a:lvl1pPr algn="ctr">
              <a:defRPr sz="1200">
                <a:solidFill>
                  <a:schemeClr val="bg1"/>
                </a:solidFill>
              </a:defRPr>
            </a:lvl1pPr>
          </a:lstStyle>
          <a:p>
            <a:endParaRPr lang="nl-BE" dirty="0"/>
          </a:p>
        </p:txBody>
      </p:sp>
      <p:sp>
        <p:nvSpPr>
          <p:cNvPr id="30" name="Tijdelijke aanduiding voor dianummer 5">
            <a:extLst>
              <a:ext uri="{FF2B5EF4-FFF2-40B4-BE49-F238E27FC236}">
                <a16:creationId xmlns:a16="http://schemas.microsoft.com/office/drawing/2014/main" id="{7B88A8D0-D8FA-37B4-E701-15CD21ECC84E}"/>
              </a:ext>
            </a:extLst>
          </p:cNvPr>
          <p:cNvSpPr>
            <a:spLocks noGrp="1"/>
          </p:cNvSpPr>
          <p:nvPr>
            <p:ph type="sldNum" sz="quarter" idx="4"/>
          </p:nvPr>
        </p:nvSpPr>
        <p:spPr>
          <a:xfrm>
            <a:off x="9205782" y="6218182"/>
            <a:ext cx="2148018" cy="365125"/>
          </a:xfrm>
          <a:prstGeom prst="rect">
            <a:avLst/>
          </a:prstGeom>
        </p:spPr>
        <p:txBody>
          <a:bodyPr vert="horz" lIns="91440" tIns="45720" rIns="91440" bIns="45720" rtlCol="0" anchor="ctr"/>
          <a:lstStyle>
            <a:lvl1pPr algn="r">
              <a:defRPr sz="1200">
                <a:solidFill>
                  <a:schemeClr val="accent1"/>
                </a:solidFill>
              </a:defRPr>
            </a:lvl1pPr>
          </a:lstStyle>
          <a:p>
            <a:fld id="{36B400B9-FA5A-9E42-A56E-7370FAD96FA3}" type="slidenum">
              <a:rPr lang="nl-BE" smtClean="0"/>
              <a:pPr/>
              <a:t>‹nr.›</a:t>
            </a:fld>
            <a:endParaRPr lang="nl-BE" dirty="0"/>
          </a:p>
        </p:txBody>
      </p:sp>
      <p:pic>
        <p:nvPicPr>
          <p:cNvPr id="3" name="Afbeelding 2">
            <a:extLst>
              <a:ext uri="{FF2B5EF4-FFF2-40B4-BE49-F238E27FC236}">
                <a16:creationId xmlns:a16="http://schemas.microsoft.com/office/drawing/2014/main" id="{3859806A-C862-997E-A243-667259757B28}"/>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7244" y="6113170"/>
            <a:ext cx="603523" cy="542562"/>
          </a:xfrm>
          <a:prstGeom prst="rect">
            <a:avLst/>
          </a:prstGeom>
        </p:spPr>
      </p:pic>
    </p:spTree>
    <p:extLst>
      <p:ext uri="{BB962C8B-B14F-4D97-AF65-F5344CB8AC3E}">
        <p14:creationId xmlns:p14="http://schemas.microsoft.com/office/powerpoint/2010/main" val="4278143754"/>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3" r:id="rId3"/>
    <p:sldLayoutId id="2147483662" r:id="rId4"/>
    <p:sldLayoutId id="2147483682" r:id="rId5"/>
    <p:sldLayoutId id="2147483663" r:id="rId6"/>
    <p:sldLayoutId id="2147483664" r:id="rId7"/>
    <p:sldLayoutId id="2147483665" r:id="rId8"/>
    <p:sldLayoutId id="2147483666" r:id="rId9"/>
    <p:sldLayoutId id="2147483667" r:id="rId10"/>
    <p:sldLayoutId id="2147483674" r:id="rId11"/>
    <p:sldLayoutId id="2147483683" r:id="rId12"/>
    <p:sldLayoutId id="2147483675" r:id="rId13"/>
    <p:sldLayoutId id="2147483676" r:id="rId14"/>
    <p:sldLayoutId id="2147483668" r:id="rId15"/>
    <p:sldLayoutId id="2147483669" r:id="rId16"/>
    <p:sldLayoutId id="2147483677" r:id="rId17"/>
    <p:sldLayoutId id="2147483679" r:id="rId18"/>
    <p:sldLayoutId id="2147483680" r:id="rId19"/>
    <p:sldLayoutId id="2147483681" r:id="rId20"/>
    <p:sldLayoutId id="2147483678" r:id="rId21"/>
    <p:sldLayoutId id="2147483670" r:id="rId22"/>
    <p:sldLayoutId id="2147483671"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10.0.0.118/maribel-extranet/login#Tab"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hyperlink" Target="https://vspf.org/wp-content/uploads/2024/07/Fiche_Afrekening.pdf"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pxhere.com/ko/photo/1090291" TargetMode="External"/><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vspf.org/" TargetMode="External"/><Relationship Id="rId2" Type="http://schemas.openxmlformats.org/officeDocument/2006/relationships/hyperlink" Target="mailto:socmar331@vspf.org" TargetMode="External"/><Relationship Id="rId1" Type="http://schemas.openxmlformats.org/officeDocument/2006/relationships/slideLayout" Target="../slideLayouts/slideLayout10.xml"/><Relationship Id="rId5" Type="http://schemas.openxmlformats.org/officeDocument/2006/relationships/image" Target="../media/image16.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ejustice.just.fgov.be/cgi_loi/change_lg.pl?language=nl&amp;la=N&amp;table_name=wet&amp;cn=2002071848"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hyperlink" Target="https://vspf.org/wp-content/uploads/2024/08/Werkingsdocument318.02.pdf"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E149C5-2E64-8FF9-8C5B-6833E831935D}"/>
              </a:ext>
            </a:extLst>
          </p:cNvPr>
          <p:cNvSpPr>
            <a:spLocks noGrp="1"/>
          </p:cNvSpPr>
          <p:nvPr>
            <p:ph type="ctrTitle"/>
          </p:nvPr>
        </p:nvSpPr>
        <p:spPr/>
        <p:txBody>
          <a:bodyPr>
            <a:normAutofit fontScale="90000"/>
          </a:bodyPr>
          <a:lstStyle/>
          <a:p>
            <a:r>
              <a:rPr lang="nl-BE" sz="5400" dirty="0"/>
              <a:t>Infosessie Sociale Maribel </a:t>
            </a:r>
            <a:br>
              <a:rPr lang="nl-BE" sz="5400" dirty="0"/>
            </a:br>
            <a:r>
              <a:rPr lang="nl-BE" sz="5400" dirty="0"/>
              <a:t>PC 318.02</a:t>
            </a:r>
          </a:p>
        </p:txBody>
      </p:sp>
      <p:sp>
        <p:nvSpPr>
          <p:cNvPr id="4" name="Tijdelijke aanduiding voor datum 3">
            <a:extLst>
              <a:ext uri="{FF2B5EF4-FFF2-40B4-BE49-F238E27FC236}">
                <a16:creationId xmlns:a16="http://schemas.microsoft.com/office/drawing/2014/main" id="{FD0F9ACC-8AC6-D38D-13B9-4627BEDA3104}"/>
              </a:ext>
            </a:extLst>
          </p:cNvPr>
          <p:cNvSpPr>
            <a:spLocks noGrp="1"/>
          </p:cNvSpPr>
          <p:nvPr>
            <p:ph type="dt" sz="half" idx="10"/>
          </p:nvPr>
        </p:nvSpPr>
        <p:spPr>
          <a:xfrm>
            <a:off x="1524000" y="6218180"/>
            <a:ext cx="1704975" cy="365125"/>
          </a:xfrm>
        </p:spPr>
        <p:txBody>
          <a:bodyPr/>
          <a:lstStyle/>
          <a:p>
            <a:pPr algn="ctr"/>
            <a:r>
              <a:rPr lang="nl-NL" dirty="0"/>
              <a:t>29 oktober 2025</a:t>
            </a:r>
            <a:endParaRPr lang="nl-BE" dirty="0"/>
          </a:p>
        </p:txBody>
      </p:sp>
      <p:sp>
        <p:nvSpPr>
          <p:cNvPr id="5" name="Tijdelijke aanduiding voor voettekst 4">
            <a:extLst>
              <a:ext uri="{FF2B5EF4-FFF2-40B4-BE49-F238E27FC236}">
                <a16:creationId xmlns:a16="http://schemas.microsoft.com/office/drawing/2014/main" id="{C89DC325-8AEF-6144-C18A-1C2D5D66563B}"/>
              </a:ext>
            </a:extLst>
          </p:cNvPr>
          <p:cNvSpPr>
            <a:spLocks noGrp="1"/>
          </p:cNvSpPr>
          <p:nvPr>
            <p:ph type="ftr" sz="quarter" idx="11"/>
          </p:nvPr>
        </p:nvSpPr>
        <p:spPr/>
        <p:txBody>
          <a:bodyPr/>
          <a:lstStyle/>
          <a:p>
            <a:r>
              <a:rPr lang="nl-NL" dirty="0"/>
              <a:t>FSM 318.02</a:t>
            </a:r>
            <a:endParaRPr lang="nl-BE" dirty="0"/>
          </a:p>
        </p:txBody>
      </p:sp>
      <p:sp>
        <p:nvSpPr>
          <p:cNvPr id="6" name="Tijdelijke aanduiding voor dianummer 5">
            <a:extLst>
              <a:ext uri="{FF2B5EF4-FFF2-40B4-BE49-F238E27FC236}">
                <a16:creationId xmlns:a16="http://schemas.microsoft.com/office/drawing/2014/main" id="{347E400D-122D-9822-E19B-2796AC0C116F}"/>
              </a:ext>
            </a:extLst>
          </p:cNvPr>
          <p:cNvSpPr>
            <a:spLocks noGrp="1"/>
          </p:cNvSpPr>
          <p:nvPr>
            <p:ph type="sldNum" sz="quarter" idx="12"/>
          </p:nvPr>
        </p:nvSpPr>
        <p:spPr/>
        <p:txBody>
          <a:bodyPr/>
          <a:lstStyle/>
          <a:p>
            <a:fld id="{36B400B9-FA5A-9E42-A56E-7370FAD96FA3}" type="slidenum">
              <a:rPr lang="nl-BE" smtClean="0"/>
              <a:pPr/>
              <a:t>1</a:t>
            </a:fld>
            <a:endParaRPr lang="nl-BE" dirty="0"/>
          </a:p>
        </p:txBody>
      </p:sp>
    </p:spTree>
    <p:extLst>
      <p:ext uri="{BB962C8B-B14F-4D97-AF65-F5344CB8AC3E}">
        <p14:creationId xmlns:p14="http://schemas.microsoft.com/office/powerpoint/2010/main" val="1467299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EC20FF96-76C2-CB95-6665-922D66A2B6AA}"/>
              </a:ext>
            </a:extLst>
          </p:cNvPr>
          <p:cNvSpPr>
            <a:spLocks noGrp="1"/>
          </p:cNvSpPr>
          <p:nvPr>
            <p:ph type="ftr" sz="quarter" idx="11"/>
          </p:nvPr>
        </p:nvSpPr>
        <p:spPr/>
        <p:txBody>
          <a:bodyPr/>
          <a:lstStyle/>
          <a:p>
            <a:r>
              <a:rPr lang="nl-NL" dirty="0"/>
              <a:t>FSM 318.02</a:t>
            </a:r>
            <a:endParaRPr lang="nl-BE" dirty="0"/>
          </a:p>
        </p:txBody>
      </p:sp>
      <p:sp>
        <p:nvSpPr>
          <p:cNvPr id="7" name="Tekstvak 6">
            <a:extLst>
              <a:ext uri="{FF2B5EF4-FFF2-40B4-BE49-F238E27FC236}">
                <a16:creationId xmlns:a16="http://schemas.microsoft.com/office/drawing/2014/main" id="{0359518A-1EAB-574A-B803-173023B621F8}"/>
              </a:ext>
            </a:extLst>
          </p:cNvPr>
          <p:cNvSpPr txBox="1"/>
          <p:nvPr/>
        </p:nvSpPr>
        <p:spPr>
          <a:xfrm>
            <a:off x="3047222" y="778507"/>
            <a:ext cx="7474315" cy="830997"/>
          </a:xfrm>
          <a:prstGeom prst="rect">
            <a:avLst/>
          </a:prstGeom>
          <a:noFill/>
        </p:spPr>
        <p:txBody>
          <a:bodyPr wrap="square">
            <a:spAutoFit/>
          </a:bodyPr>
          <a:lstStyle/>
          <a:p>
            <a:r>
              <a:rPr lang="nl-BE" sz="4800" dirty="0"/>
              <a:t>Het </a:t>
            </a:r>
            <a:r>
              <a:rPr lang="nl-BE" sz="4800" u="sng" dirty="0">
                <a:hlinkClick r:id="rId2"/>
              </a:rPr>
              <a:t>Extranet</a:t>
            </a:r>
            <a:endParaRPr lang="nl-BE" sz="4800" u="sng" dirty="0"/>
          </a:p>
        </p:txBody>
      </p:sp>
      <p:sp>
        <p:nvSpPr>
          <p:cNvPr id="9" name="Tekstvak 8">
            <a:extLst>
              <a:ext uri="{FF2B5EF4-FFF2-40B4-BE49-F238E27FC236}">
                <a16:creationId xmlns:a16="http://schemas.microsoft.com/office/drawing/2014/main" id="{9FF3F6CF-FE75-98E6-4373-523B8FB873E1}"/>
              </a:ext>
            </a:extLst>
          </p:cNvPr>
          <p:cNvSpPr txBox="1"/>
          <p:nvPr/>
        </p:nvSpPr>
        <p:spPr>
          <a:xfrm>
            <a:off x="3793462" y="3013501"/>
            <a:ext cx="6097554" cy="830997"/>
          </a:xfrm>
          <a:prstGeom prst="rect">
            <a:avLst/>
          </a:prstGeom>
          <a:noFill/>
        </p:spPr>
        <p:txBody>
          <a:bodyPr wrap="square">
            <a:spAutoFit/>
          </a:bodyPr>
          <a:lstStyle/>
          <a:p>
            <a:r>
              <a:rPr lang="nl-BE" sz="4800" u="sng" dirty="0"/>
              <a:t>Inlogprocedure</a:t>
            </a:r>
          </a:p>
        </p:txBody>
      </p:sp>
      <p:sp>
        <p:nvSpPr>
          <p:cNvPr id="2" name="Tekstvak 1">
            <a:extLst>
              <a:ext uri="{FF2B5EF4-FFF2-40B4-BE49-F238E27FC236}">
                <a16:creationId xmlns:a16="http://schemas.microsoft.com/office/drawing/2014/main" id="{2796F00C-28DD-8B29-7616-1B92322BAF60}"/>
              </a:ext>
            </a:extLst>
          </p:cNvPr>
          <p:cNvSpPr txBox="1"/>
          <p:nvPr/>
        </p:nvSpPr>
        <p:spPr>
          <a:xfrm>
            <a:off x="2290916" y="4345858"/>
            <a:ext cx="8032955" cy="461665"/>
          </a:xfrm>
          <a:prstGeom prst="rect">
            <a:avLst/>
          </a:prstGeom>
          <a:noFill/>
        </p:spPr>
        <p:txBody>
          <a:bodyPr wrap="square" rtlCol="0">
            <a:spAutoFit/>
          </a:bodyPr>
          <a:lstStyle/>
          <a:p>
            <a:pPr algn="ctr"/>
            <a:r>
              <a:rPr lang="nl-BE" sz="2400"/>
              <a:t>http://jobs.afosoc-vesofo.org/login#Tab</a:t>
            </a:r>
          </a:p>
        </p:txBody>
      </p:sp>
    </p:spTree>
    <p:extLst>
      <p:ext uri="{BB962C8B-B14F-4D97-AF65-F5344CB8AC3E}">
        <p14:creationId xmlns:p14="http://schemas.microsoft.com/office/powerpoint/2010/main" val="377791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BACF0C2-ADF4-BD7B-CABB-4A899EF72F0F}"/>
              </a:ext>
            </a:extLst>
          </p:cNvPr>
          <p:cNvSpPr>
            <a:spLocks noGrp="1"/>
          </p:cNvSpPr>
          <p:nvPr>
            <p:ph type="ftr" sz="quarter" idx="11"/>
          </p:nvPr>
        </p:nvSpPr>
        <p:spPr/>
        <p:txBody>
          <a:bodyPr/>
          <a:lstStyle/>
          <a:p>
            <a:r>
              <a:rPr lang="nl-NL" dirty="0"/>
              <a:t>FSM 318.02</a:t>
            </a:r>
            <a:endParaRPr lang="nl-BE" dirty="0"/>
          </a:p>
        </p:txBody>
      </p:sp>
      <p:pic>
        <p:nvPicPr>
          <p:cNvPr id="5" name="Afbeelding 4">
            <a:extLst>
              <a:ext uri="{FF2B5EF4-FFF2-40B4-BE49-F238E27FC236}">
                <a16:creationId xmlns:a16="http://schemas.microsoft.com/office/drawing/2014/main" id="{369D2EEF-C3BE-9D02-AD86-C723151FCF06}"/>
              </a:ext>
            </a:extLst>
          </p:cNvPr>
          <p:cNvPicPr>
            <a:picLocks noChangeAspect="1"/>
          </p:cNvPicPr>
          <p:nvPr/>
        </p:nvPicPr>
        <p:blipFill>
          <a:blip r:embed="rId2"/>
          <a:stretch>
            <a:fillRect/>
          </a:stretch>
        </p:blipFill>
        <p:spPr>
          <a:xfrm>
            <a:off x="1295029" y="342849"/>
            <a:ext cx="9601942" cy="5352015"/>
          </a:xfrm>
          <a:prstGeom prst="rect">
            <a:avLst/>
          </a:prstGeom>
        </p:spPr>
      </p:pic>
    </p:spTree>
    <p:extLst>
      <p:ext uri="{BB962C8B-B14F-4D97-AF65-F5344CB8AC3E}">
        <p14:creationId xmlns:p14="http://schemas.microsoft.com/office/powerpoint/2010/main" val="4173132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8D7E77-6A58-02AB-2FBA-F31797F8A535}"/>
              </a:ext>
            </a:extLst>
          </p:cNvPr>
          <p:cNvSpPr>
            <a:spLocks noGrp="1"/>
          </p:cNvSpPr>
          <p:nvPr>
            <p:ph type="pic" sz="quarter" idx="13"/>
          </p:nvPr>
        </p:nvSpPr>
        <p:spPr/>
        <p:txBody>
          <a:bodyPr/>
          <a:lstStyle/>
          <a:p>
            <a:endParaRPr lang="nl-BE"/>
          </a:p>
        </p:txBody>
      </p:sp>
      <p:pic>
        <p:nvPicPr>
          <p:cNvPr id="6" name="Afbeelding 5">
            <a:extLst>
              <a:ext uri="{FF2B5EF4-FFF2-40B4-BE49-F238E27FC236}">
                <a16:creationId xmlns:a16="http://schemas.microsoft.com/office/drawing/2014/main" id="{295CFE92-F663-421B-4DE9-4633A75E06ED}"/>
              </a:ext>
            </a:extLst>
          </p:cNvPr>
          <p:cNvPicPr>
            <a:picLocks noChangeAspect="1"/>
          </p:cNvPicPr>
          <p:nvPr/>
        </p:nvPicPr>
        <p:blipFill>
          <a:blip r:embed="rId2"/>
          <a:stretch>
            <a:fillRect/>
          </a:stretch>
        </p:blipFill>
        <p:spPr>
          <a:xfrm>
            <a:off x="2064000" y="38795"/>
            <a:ext cx="9144000" cy="6780407"/>
          </a:xfrm>
          <a:prstGeom prst="rect">
            <a:avLst/>
          </a:prstGeom>
        </p:spPr>
      </p:pic>
    </p:spTree>
    <p:extLst>
      <p:ext uri="{BB962C8B-B14F-4D97-AF65-F5344CB8AC3E}">
        <p14:creationId xmlns:p14="http://schemas.microsoft.com/office/powerpoint/2010/main" val="3587528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77A6875-D044-11AC-17F7-AA341D95D787}"/>
              </a:ext>
            </a:extLst>
          </p:cNvPr>
          <p:cNvSpPr>
            <a:spLocks noGrp="1"/>
          </p:cNvSpPr>
          <p:nvPr>
            <p:ph sz="quarter" idx="10"/>
          </p:nvPr>
        </p:nvSpPr>
        <p:spPr/>
        <p:txBody>
          <a:bodyPr>
            <a:normAutofit/>
          </a:bodyPr>
          <a:lstStyle/>
          <a:p>
            <a:pPr marL="0" indent="0">
              <a:buNone/>
            </a:pPr>
            <a:r>
              <a:rPr lang="nl-NL" sz="4800" dirty="0"/>
              <a:t>Administratieve verplichtingen in het kort</a:t>
            </a:r>
            <a:endParaRPr lang="nl-BE" sz="4800" dirty="0"/>
          </a:p>
        </p:txBody>
      </p:sp>
      <p:pic>
        <p:nvPicPr>
          <p:cNvPr id="17" name="Tijdelijke aanduiding voor afbeelding 16" descr="Papieren dossiers op tafel">
            <a:extLst>
              <a:ext uri="{FF2B5EF4-FFF2-40B4-BE49-F238E27FC236}">
                <a16:creationId xmlns:a16="http://schemas.microsoft.com/office/drawing/2014/main" id="{CD483E03-08B8-7DA7-E38F-395E4AFFB936}"/>
              </a:ext>
            </a:extLst>
          </p:cNvPr>
          <p:cNvPicPr>
            <a:picLocks noGrp="1" noChangeAspect="1"/>
          </p:cNvPicPr>
          <p:nvPr>
            <p:ph type="pic" sz="quarter" idx="11"/>
          </p:nvPr>
        </p:nvPicPr>
        <p:blipFill>
          <a:blip r:embed="rId2"/>
          <a:srcRect l="19324" r="19324"/>
          <a:stretch>
            <a:fillRect/>
          </a:stretch>
        </p:blipFill>
        <p:spPr/>
      </p:pic>
    </p:spTree>
    <p:extLst>
      <p:ext uri="{BB962C8B-B14F-4D97-AF65-F5344CB8AC3E}">
        <p14:creationId xmlns:p14="http://schemas.microsoft.com/office/powerpoint/2010/main" val="185751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95DC4838-E75A-01F2-6610-FF0F021D873C}"/>
              </a:ext>
            </a:extLst>
          </p:cNvPr>
          <p:cNvSpPr>
            <a:spLocks noGrp="1"/>
          </p:cNvSpPr>
          <p:nvPr>
            <p:ph type="ftr" sz="quarter" idx="11"/>
          </p:nvPr>
        </p:nvSpPr>
        <p:spPr/>
        <p:txBody>
          <a:bodyPr/>
          <a:lstStyle/>
          <a:p>
            <a:r>
              <a:rPr lang="nl-NL" dirty="0"/>
              <a:t>FSM 318.02</a:t>
            </a:r>
            <a:endParaRPr lang="nl-BE" dirty="0"/>
          </a:p>
        </p:txBody>
      </p:sp>
      <p:sp>
        <p:nvSpPr>
          <p:cNvPr id="6" name="Tekstvak 5">
            <a:extLst>
              <a:ext uri="{FF2B5EF4-FFF2-40B4-BE49-F238E27FC236}">
                <a16:creationId xmlns:a16="http://schemas.microsoft.com/office/drawing/2014/main" id="{C7B47208-F2F0-B6C1-07A0-1EB143F91A7B}"/>
              </a:ext>
            </a:extLst>
          </p:cNvPr>
          <p:cNvSpPr txBox="1"/>
          <p:nvPr/>
        </p:nvSpPr>
        <p:spPr>
          <a:xfrm>
            <a:off x="164592" y="1167547"/>
            <a:ext cx="11960352" cy="3170099"/>
          </a:xfrm>
          <a:prstGeom prst="rect">
            <a:avLst/>
          </a:prstGeom>
          <a:noFill/>
        </p:spPr>
        <p:txBody>
          <a:bodyPr wrap="square" lIns="91440" tIns="45720" rIns="91440" bIns="45720" anchor="t">
            <a:spAutoFit/>
          </a:bodyPr>
          <a:lstStyle/>
          <a:p>
            <a:endParaRPr lang="nl-NL" sz="2000" dirty="0"/>
          </a:p>
          <a:p>
            <a:r>
              <a:rPr lang="nl-NL" sz="2000" dirty="0">
                <a:solidFill>
                  <a:srgbClr val="FFC763"/>
                </a:solidFill>
              </a:rPr>
              <a:t>• </a:t>
            </a:r>
            <a:r>
              <a:rPr lang="nl-NL" sz="2000" dirty="0"/>
              <a:t>Correct invullen van de DmfA (Qbis) </a:t>
            </a:r>
          </a:p>
          <a:p>
            <a:endParaRPr lang="nl-NL" sz="2000" dirty="0"/>
          </a:p>
          <a:p>
            <a:r>
              <a:rPr lang="nl-NL" sz="2000" dirty="0">
                <a:solidFill>
                  <a:srgbClr val="FFC763"/>
                </a:solidFill>
              </a:rPr>
              <a:t>•</a:t>
            </a:r>
            <a:r>
              <a:rPr lang="nl-NL" sz="2000" dirty="0"/>
              <a:t> Functies doorgeven in Excel</a:t>
            </a:r>
          </a:p>
          <a:p>
            <a:endParaRPr lang="nl-NL" sz="2000" dirty="0"/>
          </a:p>
          <a:p>
            <a:r>
              <a:rPr lang="nl-NL" sz="2000" dirty="0">
                <a:solidFill>
                  <a:srgbClr val="FFC763"/>
                </a:solidFill>
              </a:rPr>
              <a:t>• </a:t>
            </a:r>
            <a:r>
              <a:rPr lang="nl-NL" sz="2000" dirty="0"/>
              <a:t>Elke herstructurering (overname, splitsing, fusie) melden met F02</a:t>
            </a:r>
          </a:p>
          <a:p>
            <a:endParaRPr lang="nl-NL" sz="2000" dirty="0"/>
          </a:p>
          <a:p>
            <a:r>
              <a:rPr lang="nl-NL" sz="2000" dirty="0">
                <a:solidFill>
                  <a:srgbClr val="FFC763"/>
                </a:solidFill>
              </a:rPr>
              <a:t>•</a:t>
            </a:r>
            <a:r>
              <a:rPr lang="nl-NL" sz="2000" dirty="0"/>
              <a:t> Melden van structurele arbeidsvolumedalingen vóór de daling zich voordoet (KB Artikel 14) met F01</a:t>
            </a:r>
            <a:endParaRPr lang="nl-NL" sz="2000" dirty="0">
              <a:cs typeface="Arial"/>
            </a:endParaRPr>
          </a:p>
          <a:p>
            <a:endParaRPr lang="nl-NL" sz="2000" dirty="0"/>
          </a:p>
          <a:p>
            <a:r>
              <a:rPr lang="nl-NL" sz="2000" dirty="0">
                <a:solidFill>
                  <a:srgbClr val="FFC763"/>
                </a:solidFill>
              </a:rPr>
              <a:t>•</a:t>
            </a:r>
            <a:r>
              <a:rPr lang="nl-NL" sz="2000" dirty="0"/>
              <a:t> Indienen van een evaluatierapport (op vraag)</a:t>
            </a:r>
          </a:p>
        </p:txBody>
      </p:sp>
      <p:sp>
        <p:nvSpPr>
          <p:cNvPr id="4" name="Tekstvak 3">
            <a:extLst>
              <a:ext uri="{FF2B5EF4-FFF2-40B4-BE49-F238E27FC236}">
                <a16:creationId xmlns:a16="http://schemas.microsoft.com/office/drawing/2014/main" id="{EB088FFF-5328-9D3B-33A0-9E5F453B57B6}"/>
              </a:ext>
            </a:extLst>
          </p:cNvPr>
          <p:cNvSpPr txBox="1"/>
          <p:nvPr/>
        </p:nvSpPr>
        <p:spPr>
          <a:xfrm>
            <a:off x="3095779" y="468477"/>
            <a:ext cx="6097978" cy="523220"/>
          </a:xfrm>
          <a:prstGeom prst="rect">
            <a:avLst/>
          </a:prstGeom>
          <a:noFill/>
        </p:spPr>
        <p:txBody>
          <a:bodyPr wrap="square">
            <a:spAutoFit/>
          </a:bodyPr>
          <a:lstStyle/>
          <a:p>
            <a:r>
              <a:rPr lang="nl-NL" sz="2800" b="1" dirty="0"/>
              <a:t>Administratieve verplichtingen </a:t>
            </a:r>
            <a:endParaRPr lang="nl-BE" sz="2800" b="1" dirty="0"/>
          </a:p>
        </p:txBody>
      </p:sp>
    </p:spTree>
    <p:extLst>
      <p:ext uri="{BB962C8B-B14F-4D97-AF65-F5344CB8AC3E}">
        <p14:creationId xmlns:p14="http://schemas.microsoft.com/office/powerpoint/2010/main" val="1539583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EF993817-8A0F-0193-6B56-AF918138A493}"/>
              </a:ext>
            </a:extLst>
          </p:cNvPr>
          <p:cNvSpPr>
            <a:spLocks noGrp="1"/>
          </p:cNvSpPr>
          <p:nvPr>
            <p:ph type="ftr" sz="quarter" idx="11"/>
          </p:nvPr>
        </p:nvSpPr>
        <p:spPr/>
        <p:txBody>
          <a:bodyPr/>
          <a:lstStyle/>
          <a:p>
            <a:r>
              <a:rPr lang="nl-BE" dirty="0"/>
              <a:t>FSM 318.02</a:t>
            </a:r>
          </a:p>
        </p:txBody>
      </p:sp>
      <p:sp>
        <p:nvSpPr>
          <p:cNvPr id="3" name="Titel 2">
            <a:extLst>
              <a:ext uri="{FF2B5EF4-FFF2-40B4-BE49-F238E27FC236}">
                <a16:creationId xmlns:a16="http://schemas.microsoft.com/office/drawing/2014/main" id="{BD784DA7-0D1E-BD7E-2BEB-C453C721DE17}"/>
              </a:ext>
            </a:extLst>
          </p:cNvPr>
          <p:cNvSpPr txBox="1">
            <a:spLocks/>
          </p:cNvSpPr>
          <p:nvPr/>
        </p:nvSpPr>
        <p:spPr>
          <a:xfrm>
            <a:off x="2035277" y="361633"/>
            <a:ext cx="6076336" cy="533103"/>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00000"/>
              </a:lnSpc>
              <a:spcBef>
                <a:spcPts val="0"/>
              </a:spcBef>
            </a:pPr>
            <a:r>
              <a:rPr lang="en-US" sz="2000" dirty="0">
                <a:cs typeface="Arial"/>
              </a:rPr>
              <a:t>        </a:t>
            </a:r>
            <a:r>
              <a:rPr lang="nl-NL" sz="2900" dirty="0">
                <a:cs typeface="Arial"/>
              </a:rPr>
              <a:t>Kwartaaloverzichten</a:t>
            </a:r>
            <a:endParaRPr lang="nl-NL" sz="1400" b="0" dirty="0">
              <a:cs typeface="Arial"/>
            </a:endParaRPr>
          </a:p>
          <a:p>
            <a:pPr algn="ctr">
              <a:lnSpc>
                <a:spcPct val="100000"/>
              </a:lnSpc>
              <a:spcBef>
                <a:spcPts val="0"/>
              </a:spcBef>
            </a:pPr>
            <a:endParaRPr lang="nl-NL" sz="1400" dirty="0"/>
          </a:p>
        </p:txBody>
      </p:sp>
      <p:sp>
        <p:nvSpPr>
          <p:cNvPr id="4" name="Tijdelijke aanduiding voor inhoud 4">
            <a:extLst>
              <a:ext uri="{FF2B5EF4-FFF2-40B4-BE49-F238E27FC236}">
                <a16:creationId xmlns:a16="http://schemas.microsoft.com/office/drawing/2014/main" id="{163F5929-D179-CFA3-84FA-39091C5AC11C}"/>
              </a:ext>
            </a:extLst>
          </p:cNvPr>
          <p:cNvSpPr txBox="1">
            <a:spLocks/>
          </p:cNvSpPr>
          <p:nvPr/>
        </p:nvSpPr>
        <p:spPr>
          <a:xfrm>
            <a:off x="475994" y="781972"/>
            <a:ext cx="10644290" cy="10443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dirty="0">
                <a:cs typeface="Arial"/>
              </a:rPr>
              <a:t>Driemaandelijks</a:t>
            </a:r>
          </a:p>
          <a:p>
            <a:r>
              <a:rPr lang="nl-NL" sz="1600" dirty="0">
                <a:cs typeface="Arial"/>
              </a:rPr>
              <a:t>Overzicht van de socialemaribeltewerkstellingen t.e.m. het voorgaande kwartaal.</a:t>
            </a:r>
          </a:p>
          <a:p>
            <a:r>
              <a:rPr lang="nl-NL" sz="1600" dirty="0">
                <a:cs typeface="Arial"/>
              </a:rPr>
              <a:t>Excelfile met 3 tabbladen: </a:t>
            </a:r>
          </a:p>
        </p:txBody>
      </p:sp>
      <p:sp>
        <p:nvSpPr>
          <p:cNvPr id="7" name="Tijdelijke aanduiding voor inhoud 4">
            <a:extLst>
              <a:ext uri="{FF2B5EF4-FFF2-40B4-BE49-F238E27FC236}">
                <a16:creationId xmlns:a16="http://schemas.microsoft.com/office/drawing/2014/main" id="{EA9C5550-8841-4971-D531-ED0DB177EA26}"/>
              </a:ext>
            </a:extLst>
          </p:cNvPr>
          <p:cNvSpPr txBox="1">
            <a:spLocks/>
          </p:cNvSpPr>
          <p:nvPr/>
        </p:nvSpPr>
        <p:spPr>
          <a:xfrm>
            <a:off x="475994" y="2026059"/>
            <a:ext cx="10644290" cy="347017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buFont typeface="+mj-lt"/>
              <a:buAutoNum type="arabicParenR"/>
            </a:pPr>
            <a:r>
              <a:rPr lang="nl-NL" sz="1800" dirty="0">
                <a:cs typeface="Arial"/>
              </a:rPr>
              <a:t>Overzicht werknemers ten laste van de maribel:</a:t>
            </a: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r>
              <a:rPr lang="nl-NL" sz="1800" dirty="0">
                <a:cs typeface="Arial"/>
              </a:rPr>
              <a:t>Momentopname van de reële invulling (realisatiepercentage) van de toekenning sociale marbel:</a:t>
            </a: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endParaRPr lang="nl-NL" sz="1800" dirty="0">
              <a:cs typeface="Arial"/>
            </a:endParaRPr>
          </a:p>
          <a:p>
            <a:pPr marL="800100" lvl="1" indent="-342900">
              <a:buFont typeface="+mj-lt"/>
              <a:buAutoNum type="arabicParenR"/>
            </a:pPr>
            <a:r>
              <a:rPr lang="nl-NL" sz="1800" dirty="0">
                <a:cs typeface="Arial"/>
              </a:rPr>
              <a:t>Overzicht van jullie werknemers waarvoor het Qbis veld werd ingevuld maar waarvoor wij geen functie doorkregen. Meestal is dit tabblad leeg.</a:t>
            </a:r>
          </a:p>
          <a:p>
            <a:pPr marL="0" indent="0">
              <a:buNone/>
            </a:pPr>
            <a:r>
              <a:rPr lang="nl-NL" sz="1400" dirty="0">
                <a:cs typeface="Arial"/>
              </a:rPr>
              <a:t>	</a:t>
            </a:r>
          </a:p>
        </p:txBody>
      </p:sp>
      <p:pic>
        <p:nvPicPr>
          <p:cNvPr id="9" name="Afbeelding 8">
            <a:extLst>
              <a:ext uri="{FF2B5EF4-FFF2-40B4-BE49-F238E27FC236}">
                <a16:creationId xmlns:a16="http://schemas.microsoft.com/office/drawing/2014/main" id="{C4645594-FA25-035B-4463-65A17D31BDE5}"/>
              </a:ext>
            </a:extLst>
          </p:cNvPr>
          <p:cNvPicPr>
            <a:picLocks noChangeAspect="1"/>
          </p:cNvPicPr>
          <p:nvPr/>
        </p:nvPicPr>
        <p:blipFill>
          <a:blip r:embed="rId2"/>
          <a:stretch>
            <a:fillRect/>
          </a:stretch>
        </p:blipFill>
        <p:spPr>
          <a:xfrm>
            <a:off x="1618100" y="2330245"/>
            <a:ext cx="9502184" cy="1098755"/>
          </a:xfrm>
          <a:prstGeom prst="rect">
            <a:avLst/>
          </a:prstGeom>
        </p:spPr>
      </p:pic>
      <p:pic>
        <p:nvPicPr>
          <p:cNvPr id="10" name="Afbeelding 9" descr="Afbeelding met tekst, schermopname, Lettertype, lijn&#10;&#10;Automatisch gegenereerde beschrijving">
            <a:extLst>
              <a:ext uri="{FF2B5EF4-FFF2-40B4-BE49-F238E27FC236}">
                <a16:creationId xmlns:a16="http://schemas.microsoft.com/office/drawing/2014/main" id="{F27B8348-AEE6-2B4F-D533-39FA0DA132C7}"/>
              </a:ext>
            </a:extLst>
          </p:cNvPr>
          <p:cNvPicPr>
            <a:picLocks noChangeAspect="1"/>
          </p:cNvPicPr>
          <p:nvPr/>
        </p:nvPicPr>
        <p:blipFill>
          <a:blip r:embed="rId3"/>
          <a:stretch>
            <a:fillRect/>
          </a:stretch>
        </p:blipFill>
        <p:spPr>
          <a:xfrm>
            <a:off x="2188598" y="3782594"/>
            <a:ext cx="6457950" cy="742950"/>
          </a:xfrm>
          <a:prstGeom prst="rect">
            <a:avLst/>
          </a:prstGeom>
        </p:spPr>
      </p:pic>
    </p:spTree>
    <p:extLst>
      <p:ext uri="{BB962C8B-B14F-4D97-AF65-F5344CB8AC3E}">
        <p14:creationId xmlns:p14="http://schemas.microsoft.com/office/powerpoint/2010/main" val="3387260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92AC4760-F0A3-9D88-818E-07DA040E472E}"/>
              </a:ext>
            </a:extLst>
          </p:cNvPr>
          <p:cNvSpPr>
            <a:spLocks noGrp="1"/>
          </p:cNvSpPr>
          <p:nvPr>
            <p:ph type="ftr" sz="quarter" idx="11"/>
          </p:nvPr>
        </p:nvSpPr>
        <p:spPr/>
        <p:txBody>
          <a:bodyPr/>
          <a:lstStyle/>
          <a:p>
            <a:r>
              <a:rPr lang="nl-BE" dirty="0"/>
              <a:t>FSM 318.02</a:t>
            </a:r>
          </a:p>
        </p:txBody>
      </p:sp>
      <p:sp>
        <p:nvSpPr>
          <p:cNvPr id="3" name="Tijdelijke aanduiding voor inhoud 4">
            <a:extLst>
              <a:ext uri="{FF2B5EF4-FFF2-40B4-BE49-F238E27FC236}">
                <a16:creationId xmlns:a16="http://schemas.microsoft.com/office/drawing/2014/main" id="{A2DA6207-42AD-C9DB-7E73-69B23FD44FF4}"/>
              </a:ext>
            </a:extLst>
          </p:cNvPr>
          <p:cNvSpPr txBox="1">
            <a:spLocks/>
          </p:cNvSpPr>
          <p:nvPr/>
        </p:nvSpPr>
        <p:spPr>
          <a:xfrm>
            <a:off x="475993" y="1971817"/>
            <a:ext cx="10644290" cy="25806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cs typeface="Arial"/>
              </a:rPr>
              <a:t>Ontbreken er werknemers of merk je fouten op? </a:t>
            </a:r>
          </a:p>
          <a:p>
            <a:pPr marL="0" indent="0">
              <a:buNone/>
            </a:pPr>
            <a:r>
              <a:rPr lang="nl-NL" sz="1800" dirty="0">
                <a:cs typeface="Arial"/>
                <a:sym typeface="Wingdings" panose="05000000000000000000" pitchFamily="2" charset="2"/>
              </a:rPr>
              <a:t> </a:t>
            </a:r>
            <a:r>
              <a:rPr lang="nl-NL" sz="1800" dirty="0">
                <a:cs typeface="Arial"/>
              </a:rPr>
              <a:t>Doe de nodige aanpassingen in de DmfA (Qbis) en bezorg ons de correcte functie.</a:t>
            </a:r>
          </a:p>
          <a:p>
            <a:endParaRPr lang="nl-NL" sz="1800" dirty="0">
              <a:cs typeface="Arial"/>
            </a:endParaRPr>
          </a:p>
          <a:p>
            <a:r>
              <a:rPr lang="nl-NL" sz="1800" dirty="0">
                <a:cs typeface="Arial"/>
              </a:rPr>
              <a:t>In het controlerapport zelf moet je </a:t>
            </a:r>
            <a:r>
              <a:rPr lang="nl-NL" sz="1800" b="1" u="sng" dirty="0">
                <a:cs typeface="Arial"/>
              </a:rPr>
              <a:t>geen</a:t>
            </a:r>
            <a:r>
              <a:rPr lang="nl-NL" sz="1800" dirty="0">
                <a:cs typeface="Arial"/>
              </a:rPr>
              <a:t> aanpassingen maken.</a:t>
            </a:r>
          </a:p>
          <a:p>
            <a:endParaRPr lang="nl-NL" sz="1800" dirty="0">
              <a:cs typeface="Arial"/>
            </a:endParaRPr>
          </a:p>
          <a:p>
            <a:r>
              <a:rPr lang="nl-NL" sz="1800" dirty="0">
                <a:cs typeface="Arial"/>
              </a:rPr>
              <a:t>Als alle gegevens correct zijn, hoef je niet te reageren.</a:t>
            </a:r>
          </a:p>
          <a:p>
            <a:endParaRPr lang="nl-NL" sz="1800" dirty="0">
              <a:cs typeface="Arial"/>
            </a:endParaRPr>
          </a:p>
        </p:txBody>
      </p:sp>
      <p:sp>
        <p:nvSpPr>
          <p:cNvPr id="5" name="Titel 2">
            <a:extLst>
              <a:ext uri="{FF2B5EF4-FFF2-40B4-BE49-F238E27FC236}">
                <a16:creationId xmlns:a16="http://schemas.microsoft.com/office/drawing/2014/main" id="{F2D8C895-EE7F-AEF5-56DE-378612B8E553}"/>
              </a:ext>
            </a:extLst>
          </p:cNvPr>
          <p:cNvSpPr txBox="1">
            <a:spLocks/>
          </p:cNvSpPr>
          <p:nvPr/>
        </p:nvSpPr>
        <p:spPr>
          <a:xfrm>
            <a:off x="736959" y="420626"/>
            <a:ext cx="8082117" cy="818239"/>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lnSpc>
                <a:spcPct val="100000"/>
              </a:lnSpc>
              <a:spcBef>
                <a:spcPts val="0"/>
              </a:spcBef>
            </a:pPr>
            <a:r>
              <a:rPr lang="en-US" sz="2900" dirty="0">
                <a:cs typeface="Arial"/>
              </a:rPr>
              <a:t>        </a:t>
            </a:r>
            <a:r>
              <a:rPr lang="nl-NL" sz="2900" dirty="0">
                <a:cs typeface="Arial"/>
              </a:rPr>
              <a:t>Controleer het overzicht</a:t>
            </a:r>
            <a:endParaRPr lang="nl-NL" sz="2900" b="0" dirty="0">
              <a:cs typeface="Arial"/>
            </a:endParaRPr>
          </a:p>
          <a:p>
            <a:pPr algn="ctr">
              <a:lnSpc>
                <a:spcPct val="100000"/>
              </a:lnSpc>
              <a:spcBef>
                <a:spcPts val="0"/>
              </a:spcBef>
            </a:pPr>
            <a:endParaRPr lang="nl-NL" sz="2400" dirty="0"/>
          </a:p>
        </p:txBody>
      </p:sp>
    </p:spTree>
    <p:extLst>
      <p:ext uri="{BB962C8B-B14F-4D97-AF65-F5344CB8AC3E}">
        <p14:creationId xmlns:p14="http://schemas.microsoft.com/office/powerpoint/2010/main" val="3946477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8A1F043F-DA5F-68A3-FC2C-5D280D63DC30}"/>
              </a:ext>
            </a:extLst>
          </p:cNvPr>
          <p:cNvSpPr>
            <a:spLocks noGrp="1"/>
          </p:cNvSpPr>
          <p:nvPr>
            <p:ph type="ftr" sz="quarter" idx="11"/>
          </p:nvPr>
        </p:nvSpPr>
        <p:spPr/>
        <p:txBody>
          <a:bodyPr/>
          <a:lstStyle/>
          <a:p>
            <a:r>
              <a:rPr lang="nl-NL" dirty="0"/>
              <a:t>FSM 318.02</a:t>
            </a:r>
            <a:endParaRPr lang="nl-BE" dirty="0"/>
          </a:p>
        </p:txBody>
      </p:sp>
      <p:sp>
        <p:nvSpPr>
          <p:cNvPr id="6" name="Tekstvak 5">
            <a:extLst>
              <a:ext uri="{FF2B5EF4-FFF2-40B4-BE49-F238E27FC236}">
                <a16:creationId xmlns:a16="http://schemas.microsoft.com/office/drawing/2014/main" id="{433119AB-62D2-C8F7-3D74-EF9FEB5C4F89}"/>
              </a:ext>
            </a:extLst>
          </p:cNvPr>
          <p:cNvSpPr txBox="1"/>
          <p:nvPr/>
        </p:nvSpPr>
        <p:spPr>
          <a:xfrm>
            <a:off x="310896" y="2274838"/>
            <a:ext cx="11688270" cy="2308324"/>
          </a:xfrm>
          <a:prstGeom prst="rect">
            <a:avLst/>
          </a:prstGeom>
          <a:noFill/>
        </p:spPr>
        <p:txBody>
          <a:bodyPr wrap="square" lIns="91440" tIns="45720" rIns="91440" bIns="45720" anchor="t">
            <a:spAutoFit/>
          </a:bodyPr>
          <a:lstStyle/>
          <a:p>
            <a:r>
              <a:rPr lang="nl-NL" dirty="0">
                <a:solidFill>
                  <a:srgbClr val="FFC763"/>
                </a:solidFill>
              </a:rPr>
              <a:t>•</a:t>
            </a:r>
            <a:r>
              <a:rPr lang="nl-NL" dirty="0"/>
              <a:t> Tijdens het jaar: 4 voorschotten</a:t>
            </a:r>
          </a:p>
          <a:p>
            <a:endParaRPr lang="nl-NL" dirty="0"/>
          </a:p>
          <a:p>
            <a:r>
              <a:rPr lang="nl-NL" dirty="0">
                <a:solidFill>
                  <a:srgbClr val="FFC763"/>
                </a:solidFill>
              </a:rPr>
              <a:t>• </a:t>
            </a:r>
            <a:r>
              <a:rPr lang="nl-NL" dirty="0"/>
              <a:t>In april van het jaar N+1 de eindafrekening op basis van de DmfA-gegevens (= reële loonkosten)</a:t>
            </a:r>
          </a:p>
          <a:p>
            <a:endParaRPr lang="nl-NL" dirty="0"/>
          </a:p>
          <a:p>
            <a:r>
              <a:rPr lang="nl-NL" dirty="0">
                <a:solidFill>
                  <a:srgbClr val="FFC763"/>
                </a:solidFill>
              </a:rPr>
              <a:t>• </a:t>
            </a:r>
            <a:r>
              <a:rPr lang="nl-NL" dirty="0"/>
              <a:t>Nooit méér dan het totaal toegekend bedrag (Toekenning * het subsidieplafond) </a:t>
            </a:r>
          </a:p>
          <a:p>
            <a:endParaRPr lang="nl-NL" dirty="0"/>
          </a:p>
          <a:p>
            <a:r>
              <a:rPr lang="nl-NL" dirty="0">
                <a:solidFill>
                  <a:srgbClr val="FFC763"/>
                </a:solidFill>
              </a:rPr>
              <a:t>•</a:t>
            </a:r>
            <a:r>
              <a:rPr lang="nl-NL" dirty="0"/>
              <a:t> De eindafrekening vermeldt een </a:t>
            </a:r>
            <a:r>
              <a:rPr lang="nl-NL" b="1" u="sng" dirty="0"/>
              <a:t>saldo</a:t>
            </a:r>
            <a:r>
              <a:rPr lang="nl-NL" dirty="0"/>
              <a:t> bestaande uit het verschil tussen de kost die het fonds ten laste kan      nemen en de al betaalde voorschotten</a:t>
            </a:r>
            <a:endParaRPr lang="nl-NL" dirty="0">
              <a:cs typeface="Arial" panose="020B0604020202020204"/>
            </a:endParaRPr>
          </a:p>
        </p:txBody>
      </p:sp>
      <p:sp>
        <p:nvSpPr>
          <p:cNvPr id="8" name="Tekstvak 7">
            <a:extLst>
              <a:ext uri="{FF2B5EF4-FFF2-40B4-BE49-F238E27FC236}">
                <a16:creationId xmlns:a16="http://schemas.microsoft.com/office/drawing/2014/main" id="{225E9E1B-7A8B-7062-0942-5AA9DACA80DA}"/>
              </a:ext>
            </a:extLst>
          </p:cNvPr>
          <p:cNvSpPr txBox="1"/>
          <p:nvPr/>
        </p:nvSpPr>
        <p:spPr>
          <a:xfrm>
            <a:off x="3888533" y="562054"/>
            <a:ext cx="6097554" cy="523220"/>
          </a:xfrm>
          <a:prstGeom prst="rect">
            <a:avLst/>
          </a:prstGeom>
          <a:noFill/>
        </p:spPr>
        <p:txBody>
          <a:bodyPr wrap="square">
            <a:spAutoFit/>
          </a:bodyPr>
          <a:lstStyle/>
          <a:p>
            <a:r>
              <a:rPr lang="nl-BE" sz="2800" b="1" dirty="0">
                <a:hlinkClick r:id="rId2"/>
              </a:rPr>
              <a:t>Eindafrekening</a:t>
            </a:r>
            <a:endParaRPr lang="nl-BE" sz="2800" b="1" dirty="0"/>
          </a:p>
        </p:txBody>
      </p:sp>
    </p:spTree>
    <p:extLst>
      <p:ext uri="{BB962C8B-B14F-4D97-AF65-F5344CB8AC3E}">
        <p14:creationId xmlns:p14="http://schemas.microsoft.com/office/powerpoint/2010/main" val="417949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DCA9572-8ACD-4E91-3E10-35016853D4EF}"/>
              </a:ext>
            </a:extLst>
          </p:cNvPr>
          <p:cNvSpPr>
            <a:spLocks noGrp="1"/>
          </p:cNvSpPr>
          <p:nvPr>
            <p:ph sz="quarter" idx="10"/>
          </p:nvPr>
        </p:nvSpPr>
        <p:spPr>
          <a:xfrm>
            <a:off x="6709143" y="85175"/>
            <a:ext cx="4938344" cy="6056754"/>
          </a:xfrm>
        </p:spPr>
        <p:txBody>
          <a:bodyPr/>
          <a:lstStyle/>
          <a:p>
            <a:pPr marL="0" indent="0">
              <a:buNone/>
            </a:pPr>
            <a:r>
              <a:rPr lang="nl-NL" sz="2800" b="1" dirty="0"/>
              <a:t>Tips om uw enveloppe maximaal te benutten</a:t>
            </a:r>
          </a:p>
          <a:p>
            <a:pPr marL="0" indent="0">
              <a:buNone/>
            </a:pPr>
            <a:endParaRPr lang="nl-NL" dirty="0"/>
          </a:p>
          <a:p>
            <a:r>
              <a:rPr lang="nl-NL" dirty="0"/>
              <a:t>Minimaal het aantal vereiste uren presteren </a:t>
            </a:r>
          </a:p>
          <a:p>
            <a:r>
              <a:rPr lang="nl-NL" dirty="0"/>
              <a:t>Indien de loonkost lager ligt dan het subsidieplafond: meer uren realiseren </a:t>
            </a:r>
          </a:p>
          <a:p>
            <a:r>
              <a:rPr lang="nl-NL" dirty="0"/>
              <a:t>‘</a:t>
            </a:r>
            <a:r>
              <a:rPr lang="nl-NL"/>
              <a:t>Duurdere</a:t>
            </a:r>
            <a:r>
              <a:rPr lang="nl-NL" dirty="0"/>
              <a:t>’ werknemers in het reguliere urencontingent onderbrengen</a:t>
            </a:r>
            <a:endParaRPr lang="nl-BE" dirty="0"/>
          </a:p>
          <a:p>
            <a:endParaRPr lang="nl-BE" dirty="0"/>
          </a:p>
        </p:txBody>
      </p:sp>
      <p:pic>
        <p:nvPicPr>
          <p:cNvPr id="5" name="Tijdelijke aanduiding voor afbeelding 4" descr="Afbeelding met tekst, Briefgeld, Contant, Papierprodcut&#10;&#10;Automatisch gegenereerde beschrijving">
            <a:extLst>
              <a:ext uri="{FF2B5EF4-FFF2-40B4-BE49-F238E27FC236}">
                <a16:creationId xmlns:a16="http://schemas.microsoft.com/office/drawing/2014/main" id="{EC9C6F16-A75E-6D68-EA45-B8E45BB5BC81}"/>
              </a:ext>
            </a:extLst>
          </p:cNvPr>
          <p:cNvPicPr>
            <a:picLocks noGrp="1" noChangeAspect="1"/>
          </p:cNvPicPr>
          <p:nvPr>
            <p:ph type="pic" sz="quarter" idx="11"/>
          </p:nvPr>
        </p:nvPicPr>
        <p:blipFill>
          <a:blip r:embed="rId2">
            <a:extLst>
              <a:ext uri="{837473B0-CC2E-450A-ABE3-18F120FF3D39}">
                <a1611:picAttrSrcUrl xmlns:a1611="http://schemas.microsoft.com/office/drawing/2016/11/main" r:id="rId3"/>
              </a:ext>
            </a:extLst>
          </a:blip>
          <a:srcRect l="24212" r="24212"/>
          <a:stretch>
            <a:fillRect/>
          </a:stretch>
        </p:blipFill>
        <p:spPr>
          <a:xfrm>
            <a:off x="544513" y="439738"/>
            <a:ext cx="5551487" cy="6056312"/>
          </a:xfrm>
        </p:spPr>
      </p:pic>
    </p:spTree>
    <p:extLst>
      <p:ext uri="{BB962C8B-B14F-4D97-AF65-F5344CB8AC3E}">
        <p14:creationId xmlns:p14="http://schemas.microsoft.com/office/powerpoint/2010/main" val="1690142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FB31C5-9D91-50FF-12C7-2F6E1A09A3ED}"/>
              </a:ext>
            </a:extLst>
          </p:cNvPr>
          <p:cNvSpPr>
            <a:spLocks noGrp="1"/>
          </p:cNvSpPr>
          <p:nvPr>
            <p:ph type="ctrTitle"/>
          </p:nvPr>
        </p:nvSpPr>
        <p:spPr>
          <a:xfrm>
            <a:off x="0" y="415635"/>
            <a:ext cx="11784904" cy="921955"/>
          </a:xfrm>
        </p:spPr>
        <p:txBody>
          <a:bodyPr>
            <a:normAutofit/>
          </a:bodyPr>
          <a:lstStyle/>
          <a:p>
            <a:r>
              <a:rPr lang="nl-NL" sz="2800" dirty="0">
                <a:cs typeface="Arial"/>
              </a:rPr>
              <a:t>Daling van het arbeidsvolume</a:t>
            </a:r>
            <a:endParaRPr lang="nl-NL" sz="2800" dirty="0"/>
          </a:p>
        </p:txBody>
      </p:sp>
      <p:sp>
        <p:nvSpPr>
          <p:cNvPr id="3" name="Tijdelijke aanduiding voor tekst 2">
            <a:extLst>
              <a:ext uri="{FF2B5EF4-FFF2-40B4-BE49-F238E27FC236}">
                <a16:creationId xmlns:a16="http://schemas.microsoft.com/office/drawing/2014/main" id="{82F50458-766C-A4C6-EC81-AEF2FDC368C6}"/>
              </a:ext>
            </a:extLst>
          </p:cNvPr>
          <p:cNvSpPr>
            <a:spLocks noGrp="1"/>
          </p:cNvSpPr>
          <p:nvPr>
            <p:ph type="subTitle" idx="1"/>
          </p:nvPr>
        </p:nvSpPr>
        <p:spPr>
          <a:xfrm>
            <a:off x="1524000" y="3090559"/>
            <a:ext cx="9144000" cy="1655762"/>
          </a:xfrm>
        </p:spPr>
        <p:txBody>
          <a:bodyPr vert="horz" lIns="91440" tIns="45720" rIns="91440" bIns="45720" rtlCol="0" anchor="t">
            <a:normAutofit/>
          </a:bodyPr>
          <a:lstStyle/>
          <a:p>
            <a:r>
              <a:rPr lang="nl-NL" dirty="0">
                <a:cs typeface="Arial"/>
              </a:rPr>
              <a:t>Het basisprincipe van de sociale Maribel staat voor </a:t>
            </a:r>
            <a:r>
              <a:rPr lang="nl-NL" b="1" u="sng" dirty="0">
                <a:cs typeface="Arial"/>
              </a:rPr>
              <a:t>bijkomende</a:t>
            </a:r>
            <a:r>
              <a:rPr lang="nl-NL" dirty="0">
                <a:cs typeface="Arial"/>
              </a:rPr>
              <a:t> tewerkstelling</a:t>
            </a:r>
          </a:p>
          <a:p>
            <a:r>
              <a:rPr lang="nl-NL" dirty="0">
                <a:cs typeface="Arial"/>
              </a:rPr>
              <a:t>Dit is de reden waarom er controles gebeuren op het arbeidsvolume</a:t>
            </a:r>
          </a:p>
        </p:txBody>
      </p:sp>
      <p:sp>
        <p:nvSpPr>
          <p:cNvPr id="7" name="Tijdelijke aanduiding voor voettekst 6">
            <a:extLst>
              <a:ext uri="{FF2B5EF4-FFF2-40B4-BE49-F238E27FC236}">
                <a16:creationId xmlns:a16="http://schemas.microsoft.com/office/drawing/2014/main" id="{8CC143B8-DD04-8904-813E-F097D7F85077}"/>
              </a:ext>
            </a:extLst>
          </p:cNvPr>
          <p:cNvSpPr>
            <a:spLocks noGrp="1"/>
          </p:cNvSpPr>
          <p:nvPr>
            <p:ph type="ftr" sz="quarter" idx="11"/>
          </p:nvPr>
        </p:nvSpPr>
        <p:spPr/>
        <p:txBody>
          <a:bodyPr/>
          <a:lstStyle/>
          <a:p>
            <a:r>
              <a:rPr lang="nl-BE" dirty="0"/>
              <a:t>FSM 318.02</a:t>
            </a:r>
          </a:p>
        </p:txBody>
      </p:sp>
    </p:spTree>
    <p:extLst>
      <p:ext uri="{BB962C8B-B14F-4D97-AF65-F5344CB8AC3E}">
        <p14:creationId xmlns:p14="http://schemas.microsoft.com/office/powerpoint/2010/main" val="2241636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D938E97A-C239-2F65-DEDF-EA2C80E0AC6F}"/>
              </a:ext>
            </a:extLst>
          </p:cNvPr>
          <p:cNvSpPr>
            <a:spLocks noGrp="1"/>
          </p:cNvSpPr>
          <p:nvPr>
            <p:ph type="ftr" sz="quarter" idx="11"/>
          </p:nvPr>
        </p:nvSpPr>
        <p:spPr/>
        <p:txBody>
          <a:bodyPr/>
          <a:lstStyle/>
          <a:p>
            <a:r>
              <a:rPr lang="nl-NL" dirty="0"/>
              <a:t>FSM 318.02</a:t>
            </a:r>
            <a:endParaRPr lang="nl-BE" dirty="0"/>
          </a:p>
        </p:txBody>
      </p:sp>
      <p:sp>
        <p:nvSpPr>
          <p:cNvPr id="6" name="Tijdelijke aanduiding voor dianummer 5">
            <a:extLst>
              <a:ext uri="{FF2B5EF4-FFF2-40B4-BE49-F238E27FC236}">
                <a16:creationId xmlns:a16="http://schemas.microsoft.com/office/drawing/2014/main" id="{F16C1149-379F-9A79-68E1-EF66C775635D}"/>
              </a:ext>
            </a:extLst>
          </p:cNvPr>
          <p:cNvSpPr>
            <a:spLocks noGrp="1"/>
          </p:cNvSpPr>
          <p:nvPr>
            <p:ph type="sldNum" sz="quarter" idx="12"/>
          </p:nvPr>
        </p:nvSpPr>
        <p:spPr/>
        <p:txBody>
          <a:bodyPr/>
          <a:lstStyle/>
          <a:p>
            <a:fld id="{36B400B9-FA5A-9E42-A56E-7370FAD96FA3}" type="slidenum">
              <a:rPr lang="nl-BE" smtClean="0"/>
              <a:pPr/>
              <a:t>2</a:t>
            </a:fld>
            <a:endParaRPr lang="nl-BE" dirty="0"/>
          </a:p>
        </p:txBody>
      </p:sp>
      <p:sp>
        <p:nvSpPr>
          <p:cNvPr id="13" name="Titel 1">
            <a:extLst>
              <a:ext uri="{FF2B5EF4-FFF2-40B4-BE49-F238E27FC236}">
                <a16:creationId xmlns:a16="http://schemas.microsoft.com/office/drawing/2014/main" id="{96DE7060-6F51-3F5A-5012-83F640665183}"/>
              </a:ext>
            </a:extLst>
          </p:cNvPr>
          <p:cNvSpPr>
            <a:spLocks noGrp="1"/>
          </p:cNvSpPr>
          <p:nvPr>
            <p:ph type="title"/>
          </p:nvPr>
        </p:nvSpPr>
        <p:spPr>
          <a:xfrm>
            <a:off x="838200" y="271574"/>
            <a:ext cx="10515600" cy="1325563"/>
          </a:xfrm>
        </p:spPr>
        <p:txBody>
          <a:bodyPr/>
          <a:lstStyle/>
          <a:p>
            <a:pPr algn="ctr"/>
            <a:r>
              <a:rPr lang="nl-NL" sz="2800" dirty="0"/>
              <a:t>Inhoud</a:t>
            </a:r>
            <a:endParaRPr lang="nl-BE" dirty="0"/>
          </a:p>
        </p:txBody>
      </p:sp>
      <p:sp>
        <p:nvSpPr>
          <p:cNvPr id="14" name="Tijdelijke aanduiding voor inhoud 2">
            <a:extLst>
              <a:ext uri="{FF2B5EF4-FFF2-40B4-BE49-F238E27FC236}">
                <a16:creationId xmlns:a16="http://schemas.microsoft.com/office/drawing/2014/main" id="{1CB365F5-1EA1-29D8-A54A-C5DB8A490502}"/>
              </a:ext>
            </a:extLst>
          </p:cNvPr>
          <p:cNvSpPr>
            <a:spLocks noGrp="1"/>
          </p:cNvSpPr>
          <p:nvPr>
            <p:ph idx="1"/>
          </p:nvPr>
        </p:nvSpPr>
        <p:spPr>
          <a:xfrm>
            <a:off x="3072581" y="1735000"/>
            <a:ext cx="6494206" cy="3924869"/>
          </a:xfrm>
        </p:spPr>
        <p:txBody>
          <a:bodyPr vert="horz" lIns="91440" tIns="45720" rIns="91440" bIns="45720" rtlCol="0" anchor="t">
            <a:noAutofit/>
          </a:bodyPr>
          <a:lstStyle/>
          <a:p>
            <a:pPr marL="0" indent="0">
              <a:buNone/>
            </a:pPr>
            <a:r>
              <a:rPr lang="nl-BE" sz="2800" dirty="0">
                <a:solidFill>
                  <a:srgbClr val="FFC763"/>
                </a:solidFill>
                <a:ea typeface="Verdana"/>
              </a:rPr>
              <a:t>•</a:t>
            </a:r>
            <a:r>
              <a:rPr lang="nl-BE" sz="2800" dirty="0">
                <a:ea typeface="Verdana"/>
              </a:rPr>
              <a:t> Wat is Sociale Maribel?</a:t>
            </a:r>
          </a:p>
          <a:p>
            <a:pPr marL="0" indent="0">
              <a:buNone/>
            </a:pPr>
            <a:endParaRPr lang="nl-BE" sz="2800" dirty="0">
              <a:ea typeface="Verdana"/>
              <a:cs typeface="Arial"/>
            </a:endParaRPr>
          </a:p>
          <a:p>
            <a:pPr marL="0" indent="0">
              <a:buNone/>
            </a:pPr>
            <a:r>
              <a:rPr lang="nl-BE" sz="2800" dirty="0">
                <a:solidFill>
                  <a:srgbClr val="FFC763"/>
                </a:solidFill>
                <a:ea typeface="Verdana"/>
              </a:rPr>
              <a:t>•</a:t>
            </a:r>
            <a:r>
              <a:rPr lang="nl-BE" sz="2800" dirty="0">
                <a:ea typeface="Verdana"/>
              </a:rPr>
              <a:t> Hoe worden de middelen beheerd?  </a:t>
            </a:r>
          </a:p>
          <a:p>
            <a:pPr marL="0" indent="0">
              <a:buNone/>
            </a:pPr>
            <a:endParaRPr lang="nl-BE" sz="2800" dirty="0">
              <a:ea typeface="Verdana"/>
              <a:cs typeface="Arial"/>
            </a:endParaRPr>
          </a:p>
          <a:p>
            <a:pPr marL="0" indent="0">
              <a:buNone/>
            </a:pPr>
            <a:r>
              <a:rPr lang="nl-BE" sz="2800" dirty="0">
                <a:solidFill>
                  <a:srgbClr val="FFC763"/>
                </a:solidFill>
                <a:ea typeface="Verdana"/>
              </a:rPr>
              <a:t>• </a:t>
            </a:r>
            <a:r>
              <a:rPr lang="nl-BE" sz="2800" dirty="0">
                <a:ea typeface="Verdana"/>
              </a:rPr>
              <a:t>Extranet</a:t>
            </a:r>
          </a:p>
          <a:p>
            <a:pPr marL="0" indent="0">
              <a:buNone/>
            </a:pPr>
            <a:endParaRPr lang="nl-BE" sz="2800" dirty="0">
              <a:ea typeface="Verdana" panose="020B0604030504040204" pitchFamily="34" charset="0"/>
              <a:cs typeface="Arial"/>
            </a:endParaRPr>
          </a:p>
          <a:p>
            <a:pPr marL="0" indent="0">
              <a:buNone/>
            </a:pPr>
            <a:r>
              <a:rPr lang="nl-BE" sz="2800" dirty="0">
                <a:solidFill>
                  <a:srgbClr val="FFC763"/>
                </a:solidFill>
                <a:ea typeface="Verdana"/>
              </a:rPr>
              <a:t>• </a:t>
            </a:r>
            <a:r>
              <a:rPr lang="nl-BE" sz="2800" dirty="0">
                <a:ea typeface="Verdana"/>
              </a:rPr>
              <a:t>Administratieve verplichtingen</a:t>
            </a:r>
            <a:endParaRPr lang="nl-BE" sz="2800" dirty="0">
              <a:ea typeface="Verdana" panose="020B0604030504040204" pitchFamily="34" charset="0"/>
              <a:cs typeface="Arial"/>
            </a:endParaRPr>
          </a:p>
          <a:p>
            <a:pPr marL="0" indent="0" algn="ctr">
              <a:buNone/>
            </a:pPr>
            <a:endParaRPr lang="nl-BE" dirty="0"/>
          </a:p>
          <a:p>
            <a:pPr marL="0" indent="0" algn="ctr">
              <a:buNone/>
            </a:pPr>
            <a:endParaRPr lang="nl-BE" dirty="0"/>
          </a:p>
        </p:txBody>
      </p:sp>
    </p:spTree>
    <p:extLst>
      <p:ext uri="{BB962C8B-B14F-4D97-AF65-F5344CB8AC3E}">
        <p14:creationId xmlns:p14="http://schemas.microsoft.com/office/powerpoint/2010/main" val="4831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16C984-55DB-4A78-C106-C26D90A8A773}"/>
              </a:ext>
            </a:extLst>
          </p:cNvPr>
          <p:cNvSpPr>
            <a:spLocks noGrp="1"/>
          </p:cNvSpPr>
          <p:nvPr>
            <p:ph type="title"/>
          </p:nvPr>
        </p:nvSpPr>
        <p:spPr>
          <a:xfrm>
            <a:off x="1027678" y="122022"/>
            <a:ext cx="10505574" cy="1601368"/>
          </a:xfrm>
        </p:spPr>
        <p:txBody>
          <a:bodyPr>
            <a:normAutofit fontScale="90000"/>
          </a:bodyPr>
          <a:lstStyle/>
          <a:p>
            <a:pPr>
              <a:lnSpc>
                <a:spcPct val="100000"/>
              </a:lnSpc>
              <a:spcBef>
                <a:spcPts val="0"/>
              </a:spcBef>
            </a:pPr>
            <a:r>
              <a:rPr lang="nl-NL" sz="3100" dirty="0">
                <a:cs typeface="Arial"/>
              </a:rPr>
              <a:t>Jaarlijkse controle van het arbeidsvolume KB Artikel 50</a:t>
            </a:r>
          </a:p>
          <a:p>
            <a:pPr>
              <a:lnSpc>
                <a:spcPct val="100000"/>
              </a:lnSpc>
              <a:spcBef>
                <a:spcPts val="0"/>
              </a:spcBef>
            </a:pPr>
            <a:endParaRPr lang="nl-NL" sz="1400" b="0" dirty="0">
              <a:cs typeface="Arial"/>
            </a:endParaRPr>
          </a:p>
          <a:p>
            <a:pPr>
              <a:lnSpc>
                <a:spcPct val="100000"/>
              </a:lnSpc>
              <a:spcBef>
                <a:spcPts val="0"/>
              </a:spcBef>
            </a:pPr>
            <a:r>
              <a:rPr lang="nl-NL" sz="1400" b="0" dirty="0">
                <a:cs typeface="Arial"/>
              </a:rPr>
              <a:t>Het fonds controleert jaarlijks het arbeidsvolume van elke organisatie door de tewerkstellingscijfers van het jaar x te vergelijken </a:t>
            </a:r>
          </a:p>
          <a:p>
            <a:pPr>
              <a:lnSpc>
                <a:spcPct val="100000"/>
              </a:lnSpc>
              <a:spcBef>
                <a:spcPts val="0"/>
              </a:spcBef>
            </a:pPr>
            <a:r>
              <a:rPr lang="nl-NL" sz="1400" b="0" dirty="0">
                <a:cs typeface="Arial"/>
              </a:rPr>
              <a:t>met het jaar x-1 en x-2. Concreet: het arbeidsvolume van </a:t>
            </a:r>
            <a:r>
              <a:rPr lang="nl-NL" sz="1400" b="0">
                <a:cs typeface="Arial"/>
              </a:rPr>
              <a:t>2025 </a:t>
            </a:r>
            <a:r>
              <a:rPr lang="nl-NL" sz="1400" b="0" dirty="0">
                <a:cs typeface="Arial"/>
              </a:rPr>
              <a:t>wordt vergeleken met dat van </a:t>
            </a:r>
            <a:r>
              <a:rPr lang="nl-NL" sz="1400" b="0">
                <a:cs typeface="Arial"/>
              </a:rPr>
              <a:t>2024 en </a:t>
            </a:r>
            <a:r>
              <a:rPr lang="nl-NL" sz="1400" b="0" dirty="0">
                <a:cs typeface="Arial"/>
              </a:rPr>
              <a:t>2023.</a:t>
            </a:r>
          </a:p>
          <a:p>
            <a:pPr>
              <a:lnSpc>
                <a:spcPct val="100000"/>
              </a:lnSpc>
              <a:spcBef>
                <a:spcPts val="0"/>
              </a:spcBef>
            </a:pPr>
            <a:endParaRPr lang="nl-NL" sz="1400" b="0" dirty="0">
              <a:cs typeface="Arial"/>
            </a:endParaRPr>
          </a:p>
          <a:p>
            <a:pPr>
              <a:lnSpc>
                <a:spcPct val="100000"/>
              </a:lnSpc>
              <a:spcBef>
                <a:spcPts val="0"/>
              </a:spcBef>
            </a:pPr>
            <a:r>
              <a:rPr lang="nl-NL" sz="1400" b="0" dirty="0">
                <a:cs typeface="Arial"/>
              </a:rPr>
              <a:t> Bij een daling ten opzichte van de twee voorgaande jaren vraagt het fonds een </a:t>
            </a:r>
            <a:r>
              <a:rPr lang="nl-BE" sz="1400" b="0" dirty="0">
                <a:cs typeface="Arial"/>
              </a:rPr>
              <a:t>verantwoording</a:t>
            </a:r>
            <a:r>
              <a:rPr lang="en-US" sz="1400" b="0" dirty="0">
                <a:cs typeface="Arial"/>
              </a:rPr>
              <a:t> op. </a:t>
            </a:r>
            <a:br>
              <a:rPr lang="en-US" sz="1400" b="0" dirty="0">
                <a:cs typeface="Arial"/>
              </a:rPr>
            </a:br>
            <a:r>
              <a:rPr lang="nl-NL" sz="1400" b="0" dirty="0">
                <a:cs typeface="Arial"/>
              </a:rPr>
              <a:t> Een daling kan </a:t>
            </a:r>
            <a:r>
              <a:rPr lang="nl-NL" sz="1400" dirty="0">
                <a:cs typeface="Arial"/>
              </a:rPr>
              <a:t>conjunctureel</a:t>
            </a:r>
            <a:r>
              <a:rPr lang="nl-NL" sz="1400" b="0" dirty="0">
                <a:cs typeface="Arial"/>
              </a:rPr>
              <a:t> en/of </a:t>
            </a:r>
            <a:r>
              <a:rPr lang="nl-NL" sz="1400" dirty="0">
                <a:cs typeface="Arial"/>
              </a:rPr>
              <a:t>structureel</a:t>
            </a:r>
            <a:r>
              <a:rPr lang="nl-NL" sz="1400" b="0" dirty="0">
                <a:cs typeface="Arial"/>
              </a:rPr>
              <a:t> zijn.</a:t>
            </a:r>
            <a:endParaRPr lang="nl-NL" sz="1400" dirty="0"/>
          </a:p>
        </p:txBody>
      </p:sp>
      <p:sp>
        <p:nvSpPr>
          <p:cNvPr id="4" name="Tijdelijke aanduiding voor tekst 3">
            <a:extLst>
              <a:ext uri="{FF2B5EF4-FFF2-40B4-BE49-F238E27FC236}">
                <a16:creationId xmlns:a16="http://schemas.microsoft.com/office/drawing/2014/main" id="{D87EF663-D9F9-9F3A-A414-726BCD16EC69}"/>
              </a:ext>
            </a:extLst>
          </p:cNvPr>
          <p:cNvSpPr>
            <a:spLocks noGrp="1"/>
          </p:cNvSpPr>
          <p:nvPr>
            <p:ph type="body" idx="1"/>
          </p:nvPr>
        </p:nvSpPr>
        <p:spPr>
          <a:xfrm>
            <a:off x="938110" y="1789238"/>
            <a:ext cx="5059761" cy="312346"/>
          </a:xfrm>
        </p:spPr>
        <p:txBody>
          <a:bodyPr>
            <a:normAutofit fontScale="92500" lnSpcReduction="20000"/>
          </a:bodyPr>
          <a:lstStyle/>
          <a:p>
            <a:r>
              <a:rPr lang="nl-NL">
                <a:solidFill>
                  <a:srgbClr val="FFC763"/>
                </a:solidFill>
                <a:cs typeface="Arial"/>
              </a:rPr>
              <a:t>Conjunctureel</a:t>
            </a:r>
            <a:endParaRPr lang="nl-NL">
              <a:solidFill>
                <a:srgbClr val="FFC763"/>
              </a:solidFill>
            </a:endParaRPr>
          </a:p>
        </p:txBody>
      </p:sp>
      <p:sp>
        <p:nvSpPr>
          <p:cNvPr id="5" name="Tijdelijke aanduiding voor inhoud 4">
            <a:extLst>
              <a:ext uri="{FF2B5EF4-FFF2-40B4-BE49-F238E27FC236}">
                <a16:creationId xmlns:a16="http://schemas.microsoft.com/office/drawing/2014/main" id="{90E7B06A-33A1-C95E-17F7-270B1BE3EA23}"/>
              </a:ext>
            </a:extLst>
          </p:cNvPr>
          <p:cNvSpPr>
            <a:spLocks noGrp="1"/>
          </p:cNvSpPr>
          <p:nvPr>
            <p:ph sz="half" idx="2"/>
          </p:nvPr>
        </p:nvSpPr>
        <p:spPr>
          <a:xfrm>
            <a:off x="839788" y="2197817"/>
            <a:ext cx="5157787" cy="3367258"/>
          </a:xfrm>
        </p:spPr>
        <p:txBody>
          <a:bodyPr vert="horz" lIns="91440" tIns="45720" rIns="91440" bIns="45720" rtlCol="0" anchor="t">
            <a:normAutofit/>
          </a:bodyPr>
          <a:lstStyle/>
          <a:p>
            <a:r>
              <a:rPr lang="nl-NL" sz="1400" dirty="0">
                <a:cs typeface="Arial"/>
              </a:rPr>
              <a:t>Tijdelijke schorsing van de arbeidsovereenkomst die invloed heeft op de </a:t>
            </a:r>
            <a:r>
              <a:rPr lang="nl-NL" sz="1400" u="sng" dirty="0">
                <a:cs typeface="Arial"/>
              </a:rPr>
              <a:t>contractuele</a:t>
            </a:r>
            <a:r>
              <a:rPr lang="nl-NL" sz="1400" dirty="0">
                <a:cs typeface="Arial"/>
              </a:rPr>
              <a:t> tewerkstelling: Tijdkrediet, thematisch verlof (ouderschapsverlof, medische bijstand, palliatief verlof, mantelzorg en vaderschapsverlof)</a:t>
            </a:r>
            <a:br>
              <a:rPr lang="nl-NL" sz="1400" dirty="0">
                <a:cs typeface="Arial"/>
              </a:rPr>
            </a:br>
            <a:endParaRPr lang="nl-NL" sz="1400" dirty="0">
              <a:solidFill>
                <a:srgbClr val="1A374C"/>
              </a:solidFill>
              <a:cs typeface="Arial"/>
            </a:endParaRPr>
          </a:p>
          <a:p>
            <a:r>
              <a:rPr lang="en-US" sz="1400" b="1" dirty="0">
                <a:solidFill>
                  <a:srgbClr val="82293F"/>
                </a:solidFill>
                <a:cs typeface="Arial"/>
              </a:rPr>
              <a:t>Let op! </a:t>
            </a:r>
            <a:r>
              <a:rPr lang="nl-NL" sz="1400" b="1" dirty="0">
                <a:solidFill>
                  <a:srgbClr val="82293F"/>
                </a:solidFill>
                <a:cs typeface="Arial"/>
              </a:rPr>
              <a:t>Bevallingsrust, langdurige ziekte, Vlaams opleidingsverlof en verlof zonder wedde hebben géén invloed op de contractuele tewerkstellingstijd</a:t>
            </a:r>
            <a:r>
              <a:rPr lang="en-US" sz="1400" b="1" dirty="0">
                <a:solidFill>
                  <a:srgbClr val="82293F"/>
                </a:solidFill>
                <a:cs typeface="Arial"/>
              </a:rPr>
              <a:t>!</a:t>
            </a:r>
            <a:endParaRPr lang="nl-NL" sz="1400" dirty="0">
              <a:cs typeface="Arial"/>
            </a:endParaRPr>
          </a:p>
          <a:p>
            <a:r>
              <a:rPr lang="nl-NL" sz="1400" dirty="0">
                <a:cs typeface="Arial"/>
              </a:rPr>
              <a:t>Personeelswissels </a:t>
            </a:r>
          </a:p>
          <a:p>
            <a:r>
              <a:rPr lang="nl-NL" sz="1400" dirty="0">
                <a:cs typeface="Arial"/>
              </a:rPr>
              <a:t>Andere </a:t>
            </a:r>
          </a:p>
        </p:txBody>
      </p:sp>
      <p:sp>
        <p:nvSpPr>
          <p:cNvPr id="6" name="Tijdelijke aanduiding voor tekst 5">
            <a:extLst>
              <a:ext uri="{FF2B5EF4-FFF2-40B4-BE49-F238E27FC236}">
                <a16:creationId xmlns:a16="http://schemas.microsoft.com/office/drawing/2014/main" id="{7E5EF8E9-31AB-A865-35F3-4AB2FBE5DB1C}"/>
              </a:ext>
            </a:extLst>
          </p:cNvPr>
          <p:cNvSpPr>
            <a:spLocks noGrp="1"/>
          </p:cNvSpPr>
          <p:nvPr>
            <p:ph type="body" sz="quarter" idx="3"/>
          </p:nvPr>
        </p:nvSpPr>
        <p:spPr>
          <a:xfrm>
            <a:off x="6282812" y="1617174"/>
            <a:ext cx="5063396" cy="484410"/>
          </a:xfrm>
        </p:spPr>
        <p:txBody>
          <a:bodyPr>
            <a:normAutofit fontScale="92500" lnSpcReduction="20000"/>
          </a:bodyPr>
          <a:lstStyle/>
          <a:p>
            <a:r>
              <a:rPr lang="nl-NL">
                <a:solidFill>
                  <a:srgbClr val="FFC763"/>
                </a:solidFill>
                <a:cs typeface="Arial"/>
              </a:rPr>
              <a:t>Structureel (dient ALTIJD gestaafd te worden met bewijs)</a:t>
            </a:r>
            <a:endParaRPr lang="nl-NL">
              <a:cs typeface="Arial"/>
            </a:endParaRPr>
          </a:p>
        </p:txBody>
      </p:sp>
      <p:sp>
        <p:nvSpPr>
          <p:cNvPr id="7" name="Tijdelijke aanduiding voor inhoud 6">
            <a:extLst>
              <a:ext uri="{FF2B5EF4-FFF2-40B4-BE49-F238E27FC236}">
                <a16:creationId xmlns:a16="http://schemas.microsoft.com/office/drawing/2014/main" id="{660928B6-8795-A769-B1C8-C50E0B803E94}"/>
              </a:ext>
            </a:extLst>
          </p:cNvPr>
          <p:cNvSpPr>
            <a:spLocks noGrp="1"/>
          </p:cNvSpPr>
          <p:nvPr>
            <p:ph sz="quarter" idx="4"/>
          </p:nvPr>
        </p:nvSpPr>
        <p:spPr>
          <a:xfrm>
            <a:off x="6098459" y="2099495"/>
            <a:ext cx="5244639" cy="3772838"/>
          </a:xfrm>
        </p:spPr>
        <p:txBody>
          <a:bodyPr vert="horz" lIns="91440" tIns="45720" rIns="91440" bIns="45720" rtlCol="0" anchor="t">
            <a:normAutofit/>
          </a:bodyPr>
          <a:lstStyle/>
          <a:p>
            <a:r>
              <a:rPr lang="nl-NL" sz="1400">
                <a:solidFill>
                  <a:schemeClr val="dk1"/>
                </a:solidFill>
                <a:cs typeface="Arial"/>
              </a:rPr>
              <a:t>Volledige of gedeeltelijke stopzetting van de activiteiten</a:t>
            </a:r>
            <a:endParaRPr lang="nl-NL">
              <a:solidFill>
                <a:schemeClr val="dk1"/>
              </a:solidFill>
              <a:cs typeface="Arial" panose="020B0604020202020204"/>
            </a:endParaRPr>
          </a:p>
          <a:p>
            <a:pPr>
              <a:lnSpc>
                <a:spcPct val="100000"/>
              </a:lnSpc>
            </a:pPr>
            <a:r>
              <a:rPr lang="nl-NL" sz="1400">
                <a:solidFill>
                  <a:schemeClr val="dk1"/>
                </a:solidFill>
                <a:cs typeface="Arial"/>
              </a:rPr>
              <a:t>Stopzetting of overheveling van een deel van de activiteiten naar een organisatie waarin de werknemers al dan niet onder een ander paritair comité ressorteren.</a:t>
            </a:r>
          </a:p>
          <a:p>
            <a:pPr>
              <a:lnSpc>
                <a:spcPct val="100000"/>
              </a:lnSpc>
            </a:pPr>
            <a:r>
              <a:rPr lang="nl-NL" sz="1400">
                <a:solidFill>
                  <a:schemeClr val="dk1"/>
                </a:solidFill>
                <a:cs typeface="Arial"/>
              </a:rPr>
              <a:t>Herstructurering van de organisatie.</a:t>
            </a:r>
          </a:p>
          <a:p>
            <a:pPr>
              <a:lnSpc>
                <a:spcPct val="100000"/>
              </a:lnSpc>
            </a:pPr>
            <a:r>
              <a:rPr lang="nl-NL" sz="1400">
                <a:solidFill>
                  <a:schemeClr val="dk1"/>
                </a:solidFill>
                <a:cs typeface="Arial"/>
              </a:rPr>
              <a:t>Financiële moeilijkheden.</a:t>
            </a:r>
          </a:p>
          <a:p>
            <a:pPr>
              <a:lnSpc>
                <a:spcPct val="100000"/>
              </a:lnSpc>
            </a:pPr>
            <a:r>
              <a:rPr lang="nl-NL" sz="1400">
                <a:solidFill>
                  <a:schemeClr val="dk1"/>
                </a:solidFill>
                <a:cs typeface="Arial"/>
              </a:rPr>
              <a:t>Vermindering of wegvallen van bepaalde overheidssubsidies.</a:t>
            </a:r>
          </a:p>
          <a:p>
            <a:pPr>
              <a:lnSpc>
                <a:spcPct val="100000"/>
              </a:lnSpc>
            </a:pPr>
            <a:r>
              <a:rPr lang="nl-NL" sz="1400">
                <a:solidFill>
                  <a:schemeClr val="dk1"/>
                </a:solidFill>
                <a:cs typeface="Arial"/>
              </a:rPr>
              <a:t>Verplichting van de overheid om bepaalde samenwerkingsverbanden aan te gaan.</a:t>
            </a:r>
          </a:p>
          <a:p>
            <a:pPr>
              <a:lnSpc>
                <a:spcPct val="100000"/>
              </a:lnSpc>
            </a:pPr>
            <a:r>
              <a:rPr lang="nl-NL" sz="1400">
                <a:solidFill>
                  <a:schemeClr val="dk1"/>
                </a:solidFill>
                <a:cs typeface="Arial"/>
              </a:rPr>
              <a:t>Intrekking van de overheid om bepaalde activiteiten uit te voeren.</a:t>
            </a:r>
          </a:p>
          <a:p>
            <a:pPr>
              <a:lnSpc>
                <a:spcPct val="100000"/>
              </a:lnSpc>
            </a:pPr>
            <a:r>
              <a:rPr lang="nl-NL" sz="1400">
                <a:solidFill>
                  <a:schemeClr val="dk1"/>
                </a:solidFill>
                <a:cs typeface="Arial"/>
              </a:rPr>
              <a:t>Andere</a:t>
            </a:r>
          </a:p>
          <a:p>
            <a:pPr>
              <a:lnSpc>
                <a:spcPct val="100000"/>
              </a:lnSpc>
            </a:pPr>
            <a:endParaRPr lang="nl-NL" sz="1200">
              <a:solidFill>
                <a:schemeClr val="dk1"/>
              </a:solidFill>
              <a:cs typeface="Arial"/>
            </a:endParaRPr>
          </a:p>
          <a:p>
            <a:pPr>
              <a:lnSpc>
                <a:spcPct val="100000"/>
              </a:lnSpc>
            </a:pPr>
            <a:endParaRPr lang="nl-NL" sz="1200">
              <a:solidFill>
                <a:schemeClr val="dk1"/>
              </a:solidFill>
              <a:cs typeface="Arial"/>
            </a:endParaRPr>
          </a:p>
        </p:txBody>
      </p:sp>
      <p:sp>
        <p:nvSpPr>
          <p:cNvPr id="2" name="Tijdelijke aanduiding voor voettekst 1">
            <a:extLst>
              <a:ext uri="{FF2B5EF4-FFF2-40B4-BE49-F238E27FC236}">
                <a16:creationId xmlns:a16="http://schemas.microsoft.com/office/drawing/2014/main" id="{7A3E0E3B-D7DA-E4CB-5C62-5C1B175B2764}"/>
              </a:ext>
            </a:extLst>
          </p:cNvPr>
          <p:cNvSpPr>
            <a:spLocks noGrp="1"/>
          </p:cNvSpPr>
          <p:nvPr>
            <p:ph type="ftr" sz="quarter" idx="11"/>
          </p:nvPr>
        </p:nvSpPr>
        <p:spPr/>
        <p:txBody>
          <a:bodyPr/>
          <a:lstStyle/>
          <a:p>
            <a:r>
              <a:rPr lang="nl-BE" dirty="0"/>
              <a:t>FSM 318.02</a:t>
            </a:r>
          </a:p>
        </p:txBody>
      </p:sp>
    </p:spTree>
    <p:extLst>
      <p:ext uri="{BB962C8B-B14F-4D97-AF65-F5344CB8AC3E}">
        <p14:creationId xmlns:p14="http://schemas.microsoft.com/office/powerpoint/2010/main" val="1593375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1A011392-426C-7A15-62EE-59068EBAE47E}"/>
              </a:ext>
            </a:extLst>
          </p:cNvPr>
          <p:cNvSpPr>
            <a:spLocks noGrp="1"/>
          </p:cNvSpPr>
          <p:nvPr>
            <p:ph type="ftr" sz="quarter" idx="11"/>
          </p:nvPr>
        </p:nvSpPr>
        <p:spPr/>
        <p:txBody>
          <a:bodyPr/>
          <a:lstStyle/>
          <a:p>
            <a:r>
              <a:rPr lang="nl-NL" dirty="0"/>
              <a:t>FSM 318.02</a:t>
            </a:r>
            <a:endParaRPr lang="nl-BE" dirty="0"/>
          </a:p>
        </p:txBody>
      </p:sp>
      <p:sp>
        <p:nvSpPr>
          <p:cNvPr id="5" name="Tekstvak 4">
            <a:extLst>
              <a:ext uri="{FF2B5EF4-FFF2-40B4-BE49-F238E27FC236}">
                <a16:creationId xmlns:a16="http://schemas.microsoft.com/office/drawing/2014/main" id="{9970C2EB-93A3-B56C-C695-3B00D129D43E}"/>
              </a:ext>
            </a:extLst>
          </p:cNvPr>
          <p:cNvSpPr txBox="1"/>
          <p:nvPr/>
        </p:nvSpPr>
        <p:spPr>
          <a:xfrm>
            <a:off x="744175" y="383582"/>
            <a:ext cx="10696575"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dirty="0"/>
              <a:t>Meldingsplicht daling van het arbeidsvolume (KB. Artikel 14)</a:t>
            </a:r>
          </a:p>
          <a:p>
            <a:endParaRPr lang="nl-NL" sz="1400" dirty="0"/>
          </a:p>
          <a:p>
            <a:r>
              <a:rPr lang="nl-NL" sz="1400" dirty="0"/>
              <a:t>Werkgevers zijn verplicht om het fonds vooraf op de hoogte te brengen van</a:t>
            </a:r>
            <a:r>
              <a:rPr lang="nl-NL" sz="1400" b="1" u="sng" dirty="0"/>
              <a:t> elke structurele daling</a:t>
            </a:r>
            <a:r>
              <a:rPr lang="nl-NL" sz="1400" dirty="0"/>
              <a:t> in het arbeidsvolume van hun organisatie.</a:t>
            </a:r>
            <a:endParaRPr lang="nl-NL" sz="1400" dirty="0">
              <a:cs typeface="Arial"/>
            </a:endParaRPr>
          </a:p>
          <a:p>
            <a:endParaRPr lang="nl-NL" sz="1400" u="sng" dirty="0"/>
          </a:p>
          <a:p>
            <a:r>
              <a:rPr lang="nl-NL" sz="1400" u="sng" dirty="0"/>
              <a:t>Tijdelijke wijzigingen in het personeelsbestand zoals tijdskrediet en thematisch verlof dienen niet aan het fonds gemeld te worden</a:t>
            </a:r>
            <a:endParaRPr lang="nl-NL" sz="1400" u="sng" dirty="0">
              <a:cs typeface="Arial"/>
            </a:endParaRPr>
          </a:p>
          <a:p>
            <a:endParaRPr lang="nl-NL" sz="1400" u="sng" dirty="0">
              <a:cs typeface="Arial"/>
            </a:endParaRPr>
          </a:p>
          <a:p>
            <a:r>
              <a:rPr lang="nl-NL" sz="1400" dirty="0"/>
              <a:t>De melding dient te gebeuren via het Extranet met het Formulier F01.</a:t>
            </a:r>
            <a:br>
              <a:rPr lang="nl-NL" sz="1600" dirty="0"/>
            </a:br>
            <a:r>
              <a:rPr lang="nl-NL" sz="1600" dirty="0"/>
              <a:t> </a:t>
            </a:r>
            <a:br>
              <a:rPr lang="nl-NL" sz="1600" dirty="0"/>
            </a:br>
            <a:endParaRPr lang="nl-NL" sz="1600" dirty="0"/>
          </a:p>
        </p:txBody>
      </p:sp>
      <p:sp>
        <p:nvSpPr>
          <p:cNvPr id="12" name="Tijdelijke aanduiding voor tekst 5">
            <a:extLst>
              <a:ext uri="{FF2B5EF4-FFF2-40B4-BE49-F238E27FC236}">
                <a16:creationId xmlns:a16="http://schemas.microsoft.com/office/drawing/2014/main" id="{B6EAFF3D-253A-05DC-4B16-044205456ECF}"/>
              </a:ext>
            </a:extLst>
          </p:cNvPr>
          <p:cNvSpPr txBox="1">
            <a:spLocks/>
          </p:cNvSpPr>
          <p:nvPr/>
        </p:nvSpPr>
        <p:spPr>
          <a:xfrm>
            <a:off x="670761" y="2685137"/>
            <a:ext cx="7882616" cy="34177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u="sng" dirty="0">
                <a:solidFill>
                  <a:srgbClr val="FFC763"/>
                </a:solidFill>
                <a:cs typeface="Arial"/>
              </a:rPr>
              <a:t> → </a:t>
            </a:r>
            <a:r>
              <a:rPr lang="nl-NL" sz="1600" b="1" u="sng" dirty="0">
                <a:solidFill>
                  <a:srgbClr val="FFC763"/>
                </a:solidFill>
                <a:cs typeface="Arial"/>
              </a:rPr>
              <a:t> Oorzaken structurele daling (dient ALTIJD gestaafd te worden met bewijs)</a:t>
            </a:r>
          </a:p>
          <a:p>
            <a:pPr marL="0" indent="0">
              <a:buNone/>
            </a:pPr>
            <a:endParaRPr lang="nl-NL" sz="1600" dirty="0">
              <a:solidFill>
                <a:srgbClr val="FFC763"/>
              </a:solidFill>
              <a:cs typeface="Arial"/>
            </a:endParaRPr>
          </a:p>
        </p:txBody>
      </p:sp>
      <p:sp>
        <p:nvSpPr>
          <p:cNvPr id="14" name="Tijdelijke aanduiding voor inhoud 6">
            <a:extLst>
              <a:ext uri="{FF2B5EF4-FFF2-40B4-BE49-F238E27FC236}">
                <a16:creationId xmlns:a16="http://schemas.microsoft.com/office/drawing/2014/main" id="{214C4169-9A35-9DB1-8FFE-0FE8885ED0C7}"/>
              </a:ext>
            </a:extLst>
          </p:cNvPr>
          <p:cNvSpPr txBox="1">
            <a:spLocks/>
          </p:cNvSpPr>
          <p:nvPr/>
        </p:nvSpPr>
        <p:spPr>
          <a:xfrm>
            <a:off x="727910" y="3126707"/>
            <a:ext cx="10928268" cy="26890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300" dirty="0">
                <a:solidFill>
                  <a:schemeClr val="dk1"/>
                </a:solidFill>
                <a:cs typeface="Arial"/>
              </a:rPr>
              <a:t>Volledige of gedeeltelijke stopzetting van de activiteiten</a:t>
            </a:r>
          </a:p>
          <a:p>
            <a:pPr>
              <a:lnSpc>
                <a:spcPct val="100000"/>
              </a:lnSpc>
            </a:pPr>
            <a:r>
              <a:rPr lang="nl-NL" sz="1300" dirty="0">
                <a:solidFill>
                  <a:schemeClr val="dk1"/>
                </a:solidFill>
                <a:cs typeface="Arial"/>
              </a:rPr>
              <a:t>Stopzetting of overheveling van een deel van de activiteiten naar een organisatie waarin de werknemers al dan niet onder een ander paritair comité ressorteren.</a:t>
            </a:r>
          </a:p>
          <a:p>
            <a:pPr>
              <a:lnSpc>
                <a:spcPct val="100000"/>
              </a:lnSpc>
            </a:pPr>
            <a:r>
              <a:rPr lang="nl-NL" sz="1300" dirty="0">
                <a:solidFill>
                  <a:schemeClr val="dk1"/>
                </a:solidFill>
                <a:cs typeface="Arial"/>
              </a:rPr>
              <a:t>Herstructurering van de organisatie.</a:t>
            </a:r>
          </a:p>
          <a:p>
            <a:pPr>
              <a:lnSpc>
                <a:spcPct val="100000"/>
              </a:lnSpc>
            </a:pPr>
            <a:r>
              <a:rPr lang="nl-NL" sz="1300" dirty="0">
                <a:solidFill>
                  <a:schemeClr val="dk1"/>
                </a:solidFill>
                <a:cs typeface="Arial"/>
              </a:rPr>
              <a:t>Financiële moeilijkheden.</a:t>
            </a:r>
          </a:p>
          <a:p>
            <a:pPr>
              <a:lnSpc>
                <a:spcPct val="100000"/>
              </a:lnSpc>
            </a:pPr>
            <a:r>
              <a:rPr lang="nl-NL" sz="1300" dirty="0">
                <a:solidFill>
                  <a:schemeClr val="dk1"/>
                </a:solidFill>
                <a:cs typeface="Arial"/>
              </a:rPr>
              <a:t>Vermindering of wegvallen van bepaalde overheidssubsidies.</a:t>
            </a:r>
          </a:p>
          <a:p>
            <a:pPr>
              <a:lnSpc>
                <a:spcPct val="100000"/>
              </a:lnSpc>
            </a:pPr>
            <a:r>
              <a:rPr lang="nl-NL" sz="1300" dirty="0">
                <a:solidFill>
                  <a:schemeClr val="dk1"/>
                </a:solidFill>
                <a:cs typeface="Arial"/>
              </a:rPr>
              <a:t>Verplichting van de overheid om bepaalde samenwerkingsverbanden aan te gaan.</a:t>
            </a:r>
          </a:p>
          <a:p>
            <a:pPr>
              <a:lnSpc>
                <a:spcPct val="100000"/>
              </a:lnSpc>
            </a:pPr>
            <a:r>
              <a:rPr lang="nl-NL" sz="1300" dirty="0">
                <a:solidFill>
                  <a:schemeClr val="dk1"/>
                </a:solidFill>
                <a:cs typeface="Arial"/>
              </a:rPr>
              <a:t>Intrekking van de overheid om bepaalde activiteiten uit te voeren.</a:t>
            </a:r>
          </a:p>
          <a:p>
            <a:pPr>
              <a:lnSpc>
                <a:spcPct val="100000"/>
              </a:lnSpc>
            </a:pPr>
            <a:r>
              <a:rPr lang="nl-NL" sz="1300" dirty="0">
                <a:solidFill>
                  <a:schemeClr val="dk1"/>
                </a:solidFill>
                <a:cs typeface="Arial"/>
              </a:rPr>
              <a:t>Andere</a:t>
            </a:r>
          </a:p>
          <a:p>
            <a:pPr>
              <a:lnSpc>
                <a:spcPct val="100000"/>
              </a:lnSpc>
            </a:pPr>
            <a:endParaRPr lang="nl-NL" sz="1300" dirty="0">
              <a:solidFill>
                <a:schemeClr val="dk1"/>
              </a:solidFill>
              <a:cs typeface="Arial"/>
            </a:endParaRPr>
          </a:p>
          <a:p>
            <a:pPr>
              <a:lnSpc>
                <a:spcPct val="100000"/>
              </a:lnSpc>
            </a:pPr>
            <a:endParaRPr lang="nl-NL" sz="1300" dirty="0">
              <a:solidFill>
                <a:schemeClr val="dk1"/>
              </a:solidFill>
              <a:cs typeface="Arial"/>
            </a:endParaRPr>
          </a:p>
        </p:txBody>
      </p:sp>
    </p:spTree>
    <p:extLst>
      <p:ext uri="{BB962C8B-B14F-4D97-AF65-F5344CB8AC3E}">
        <p14:creationId xmlns:p14="http://schemas.microsoft.com/office/powerpoint/2010/main" val="1415125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03E0487-6B76-DA6D-05A6-D888C019E46F}"/>
              </a:ext>
            </a:extLst>
          </p:cNvPr>
          <p:cNvSpPr>
            <a:spLocks noGrp="1"/>
          </p:cNvSpPr>
          <p:nvPr>
            <p:ph type="title"/>
          </p:nvPr>
        </p:nvSpPr>
        <p:spPr/>
        <p:txBody>
          <a:bodyPr>
            <a:normAutofit/>
          </a:bodyPr>
          <a:lstStyle/>
          <a:p>
            <a:pPr algn="ctr"/>
            <a:r>
              <a:rPr lang="nl-NL" sz="2800" dirty="0">
                <a:cs typeface="Arial"/>
              </a:rPr>
              <a:t>Daling van het arbeidsvolume – overzicht</a:t>
            </a:r>
          </a:p>
        </p:txBody>
      </p:sp>
      <p:sp>
        <p:nvSpPr>
          <p:cNvPr id="6" name="Tijdelijke aanduiding voor tekst 5">
            <a:extLst>
              <a:ext uri="{FF2B5EF4-FFF2-40B4-BE49-F238E27FC236}">
                <a16:creationId xmlns:a16="http://schemas.microsoft.com/office/drawing/2014/main" id="{365300E8-A6F8-FE9B-1F94-BFCD3FD2B0F2}"/>
              </a:ext>
            </a:extLst>
          </p:cNvPr>
          <p:cNvSpPr>
            <a:spLocks noGrp="1"/>
          </p:cNvSpPr>
          <p:nvPr>
            <p:ph type="body" idx="1"/>
          </p:nvPr>
        </p:nvSpPr>
        <p:spPr/>
        <p:txBody>
          <a:bodyPr>
            <a:normAutofit lnSpcReduction="10000"/>
          </a:bodyPr>
          <a:lstStyle/>
          <a:p>
            <a:r>
              <a:rPr lang="nl-NL" sz="2000" u="sng">
                <a:solidFill>
                  <a:srgbClr val="FFC763"/>
                </a:solidFill>
                <a:cs typeface="Arial"/>
              </a:rPr>
              <a:t>Controle van het arbeidsvolume </a:t>
            </a:r>
            <a:r>
              <a:rPr lang="en-US" sz="2000" u="sng">
                <a:solidFill>
                  <a:srgbClr val="FFC763"/>
                </a:solidFill>
                <a:cs typeface="Arial"/>
              </a:rPr>
              <a:t>-</a:t>
            </a:r>
            <a:endParaRPr lang="nl-NL" u="sng">
              <a:solidFill>
                <a:srgbClr val="FFC763"/>
              </a:solidFill>
              <a:cs typeface="Arial"/>
            </a:endParaRPr>
          </a:p>
          <a:p>
            <a:r>
              <a:rPr lang="en-US" sz="2000" u="sng">
                <a:solidFill>
                  <a:srgbClr val="FFC763"/>
                </a:solidFill>
                <a:cs typeface="Arial"/>
              </a:rPr>
              <a:t>KB. Artikel 50</a:t>
            </a:r>
            <a:endParaRPr lang="nl-NL" u="sng">
              <a:solidFill>
                <a:srgbClr val="FFC763"/>
              </a:solidFill>
              <a:cs typeface="Arial"/>
            </a:endParaRPr>
          </a:p>
        </p:txBody>
      </p:sp>
      <p:sp>
        <p:nvSpPr>
          <p:cNvPr id="7" name="Tijdelijke aanduiding voor inhoud 6">
            <a:extLst>
              <a:ext uri="{FF2B5EF4-FFF2-40B4-BE49-F238E27FC236}">
                <a16:creationId xmlns:a16="http://schemas.microsoft.com/office/drawing/2014/main" id="{90B9A03E-1756-7795-E6D1-FD59D415800F}"/>
              </a:ext>
            </a:extLst>
          </p:cNvPr>
          <p:cNvSpPr>
            <a:spLocks noGrp="1"/>
          </p:cNvSpPr>
          <p:nvPr>
            <p:ph sz="half" idx="2"/>
          </p:nvPr>
        </p:nvSpPr>
        <p:spPr/>
        <p:txBody>
          <a:bodyPr vert="horz" lIns="91440" tIns="45720" rIns="91440" bIns="45720" rtlCol="0" anchor="t">
            <a:normAutofit/>
          </a:bodyPr>
          <a:lstStyle/>
          <a:p>
            <a:pPr>
              <a:lnSpc>
                <a:spcPct val="100000"/>
              </a:lnSpc>
              <a:spcBef>
                <a:spcPts val="0"/>
              </a:spcBef>
            </a:pPr>
            <a:r>
              <a:rPr lang="en-US" sz="1600" dirty="0">
                <a:cs typeface="Arial"/>
              </a:rPr>
              <a:t> </a:t>
            </a:r>
            <a:r>
              <a:rPr lang="nl-NL" sz="1600" dirty="0">
                <a:cs typeface="Arial"/>
              </a:rPr>
              <a:t>Door</a:t>
            </a:r>
            <a:r>
              <a:rPr lang="en-US" sz="1600" dirty="0">
                <a:cs typeface="Arial"/>
              </a:rPr>
              <a:t> het fonds </a:t>
            </a:r>
            <a:r>
              <a:rPr lang="nl-NL" sz="1600" dirty="0">
                <a:cs typeface="Arial"/>
              </a:rPr>
              <a:t>opgevraagde verantwoording</a:t>
            </a:r>
          </a:p>
          <a:p>
            <a:pPr>
              <a:lnSpc>
                <a:spcPct val="100000"/>
              </a:lnSpc>
              <a:spcBef>
                <a:spcPts val="0"/>
              </a:spcBef>
            </a:pPr>
            <a:endParaRPr lang="en-US" sz="1600" dirty="0">
              <a:cs typeface="Arial"/>
            </a:endParaRPr>
          </a:p>
          <a:p>
            <a:pPr>
              <a:lnSpc>
                <a:spcPct val="100000"/>
              </a:lnSpc>
              <a:spcBef>
                <a:spcPts val="0"/>
              </a:spcBef>
            </a:pPr>
            <a:r>
              <a:rPr lang="en-US" sz="1600" dirty="0">
                <a:cs typeface="Arial"/>
              </a:rPr>
              <a:t>Kan </a:t>
            </a:r>
            <a:r>
              <a:rPr lang="nl-NL" sz="1600" dirty="0">
                <a:cs typeface="Arial"/>
              </a:rPr>
              <a:t>zowel </a:t>
            </a:r>
            <a:r>
              <a:rPr lang="nl-NL" sz="1600" b="1" dirty="0">
                <a:cs typeface="Arial"/>
              </a:rPr>
              <a:t>conjunctureel</a:t>
            </a:r>
            <a:r>
              <a:rPr lang="nl-NL" sz="1600" dirty="0">
                <a:cs typeface="Arial"/>
              </a:rPr>
              <a:t> (zonder bewijs, op vertrouwen</a:t>
            </a:r>
            <a:r>
              <a:rPr lang="en-US" sz="1600" dirty="0">
                <a:cs typeface="Arial"/>
              </a:rPr>
              <a:t>) </a:t>
            </a:r>
            <a:r>
              <a:rPr lang="nl-NL" sz="1600" dirty="0">
                <a:cs typeface="Arial"/>
              </a:rPr>
              <a:t>als </a:t>
            </a:r>
            <a:r>
              <a:rPr lang="nl-NL" sz="1600" b="1" dirty="0">
                <a:cs typeface="Arial"/>
              </a:rPr>
              <a:t>structureel</a:t>
            </a:r>
            <a:r>
              <a:rPr lang="nl-NL" sz="1600" dirty="0">
                <a:cs typeface="Arial"/>
              </a:rPr>
              <a:t> (verplicht bewijs aanleveren!) zijn</a:t>
            </a:r>
          </a:p>
          <a:p>
            <a:pPr>
              <a:lnSpc>
                <a:spcPct val="100000"/>
              </a:lnSpc>
              <a:spcBef>
                <a:spcPts val="0"/>
              </a:spcBef>
            </a:pPr>
            <a:endParaRPr lang="en-US" sz="1600" dirty="0">
              <a:cs typeface="Arial"/>
            </a:endParaRPr>
          </a:p>
          <a:p>
            <a:pPr>
              <a:lnSpc>
                <a:spcPct val="100000"/>
              </a:lnSpc>
              <a:spcBef>
                <a:spcPts val="0"/>
              </a:spcBef>
            </a:pPr>
            <a:r>
              <a:rPr lang="nl-NL" sz="1600" dirty="0">
                <a:cs typeface="Arial"/>
              </a:rPr>
              <a:t>Mogelijkheid bestaat dat middelen teruggevorderd worden</a:t>
            </a:r>
          </a:p>
        </p:txBody>
      </p:sp>
      <p:sp>
        <p:nvSpPr>
          <p:cNvPr id="8" name="Tijdelijke aanduiding voor tekst 7">
            <a:extLst>
              <a:ext uri="{FF2B5EF4-FFF2-40B4-BE49-F238E27FC236}">
                <a16:creationId xmlns:a16="http://schemas.microsoft.com/office/drawing/2014/main" id="{E70F15DF-BFE0-31E5-82BC-8CF0A0E45346}"/>
              </a:ext>
            </a:extLst>
          </p:cNvPr>
          <p:cNvSpPr>
            <a:spLocks noGrp="1"/>
          </p:cNvSpPr>
          <p:nvPr>
            <p:ph type="body" sz="quarter" idx="3"/>
          </p:nvPr>
        </p:nvSpPr>
        <p:spPr/>
        <p:txBody>
          <a:bodyPr>
            <a:normAutofit lnSpcReduction="10000"/>
          </a:bodyPr>
          <a:lstStyle/>
          <a:p>
            <a:r>
              <a:rPr lang="nl-NL" sz="2000" u="sng">
                <a:solidFill>
                  <a:srgbClr val="FFC763"/>
                </a:solidFill>
                <a:cs typeface="Arial"/>
              </a:rPr>
              <a:t>Meldingsplicht</a:t>
            </a:r>
            <a:r>
              <a:rPr lang="nl-NL" u="sng">
                <a:solidFill>
                  <a:srgbClr val="FFC763"/>
                </a:solidFill>
                <a:cs typeface="Arial"/>
              </a:rPr>
              <a:t> daling </a:t>
            </a:r>
            <a:r>
              <a:rPr lang="en-US" u="sng">
                <a:solidFill>
                  <a:srgbClr val="FFC763"/>
                </a:solidFill>
                <a:cs typeface="Arial"/>
              </a:rPr>
              <a:t>van het</a:t>
            </a:r>
            <a:endParaRPr lang="nl-NL" u="sng">
              <a:solidFill>
                <a:srgbClr val="FFC763"/>
              </a:solidFill>
              <a:cs typeface="Arial"/>
            </a:endParaRPr>
          </a:p>
          <a:p>
            <a:r>
              <a:rPr lang="nl-NL" u="sng">
                <a:solidFill>
                  <a:srgbClr val="FFC763"/>
                </a:solidFill>
                <a:cs typeface="Arial"/>
              </a:rPr>
              <a:t>arbeidsvolume volgens </a:t>
            </a:r>
            <a:r>
              <a:rPr lang="en-US" u="sng">
                <a:solidFill>
                  <a:srgbClr val="FFC763"/>
                </a:solidFill>
                <a:cs typeface="Arial"/>
              </a:rPr>
              <a:t>KB. Artikel 14</a:t>
            </a:r>
            <a:endParaRPr lang="nl-NL" u="sng">
              <a:solidFill>
                <a:srgbClr val="FFC763"/>
              </a:solidFill>
              <a:cs typeface="Arial" panose="020B0604020202020204"/>
            </a:endParaRPr>
          </a:p>
        </p:txBody>
      </p:sp>
      <p:sp>
        <p:nvSpPr>
          <p:cNvPr id="9" name="Tijdelijke aanduiding voor inhoud 8">
            <a:extLst>
              <a:ext uri="{FF2B5EF4-FFF2-40B4-BE49-F238E27FC236}">
                <a16:creationId xmlns:a16="http://schemas.microsoft.com/office/drawing/2014/main" id="{EB68B457-7A2D-20EA-13A6-4E0A95A05ED0}"/>
              </a:ext>
            </a:extLst>
          </p:cNvPr>
          <p:cNvSpPr>
            <a:spLocks noGrp="1"/>
          </p:cNvSpPr>
          <p:nvPr>
            <p:ph sz="quarter" idx="4"/>
          </p:nvPr>
        </p:nvSpPr>
        <p:spPr/>
        <p:txBody>
          <a:bodyPr vert="horz" lIns="91440" tIns="45720" rIns="91440" bIns="45720" rtlCol="0" anchor="t">
            <a:normAutofit/>
          </a:bodyPr>
          <a:lstStyle/>
          <a:p>
            <a:pPr>
              <a:lnSpc>
                <a:spcPct val="100000"/>
              </a:lnSpc>
              <a:spcBef>
                <a:spcPts val="0"/>
              </a:spcBef>
            </a:pPr>
            <a:r>
              <a:rPr lang="nl-NL" sz="1600">
                <a:cs typeface="Arial"/>
              </a:rPr>
              <a:t>Door de werkgever aangeleverde verantwoording</a:t>
            </a:r>
          </a:p>
          <a:p>
            <a:pPr>
              <a:lnSpc>
                <a:spcPct val="100000"/>
              </a:lnSpc>
              <a:spcBef>
                <a:spcPts val="0"/>
              </a:spcBef>
            </a:pPr>
            <a:endParaRPr lang="nl-NL" sz="1600">
              <a:cs typeface="Arial"/>
            </a:endParaRPr>
          </a:p>
          <a:p>
            <a:pPr>
              <a:lnSpc>
                <a:spcPct val="100000"/>
              </a:lnSpc>
              <a:spcBef>
                <a:spcPts val="0"/>
              </a:spcBef>
            </a:pPr>
            <a:r>
              <a:rPr lang="nl-NL" sz="1600">
                <a:cs typeface="Arial"/>
              </a:rPr>
              <a:t>Vóór de daling zich voordoet!</a:t>
            </a:r>
          </a:p>
          <a:p>
            <a:pPr marL="0" indent="0">
              <a:lnSpc>
                <a:spcPct val="100000"/>
              </a:lnSpc>
              <a:spcBef>
                <a:spcPts val="0"/>
              </a:spcBef>
              <a:buNone/>
            </a:pPr>
            <a:r>
              <a:rPr lang="nl-NL" sz="1600">
                <a:cs typeface="Arial"/>
              </a:rPr>
              <a:t>    Indien niet tijdig bezorgd = afgekeurd</a:t>
            </a:r>
          </a:p>
          <a:p>
            <a:pPr>
              <a:lnSpc>
                <a:spcPct val="100000"/>
              </a:lnSpc>
              <a:spcBef>
                <a:spcPts val="0"/>
              </a:spcBef>
            </a:pPr>
            <a:endParaRPr lang="nl-NL" sz="1600">
              <a:cs typeface="Arial"/>
            </a:endParaRPr>
          </a:p>
          <a:p>
            <a:pPr>
              <a:lnSpc>
                <a:spcPct val="100000"/>
              </a:lnSpc>
              <a:spcBef>
                <a:spcPts val="0"/>
              </a:spcBef>
            </a:pPr>
            <a:endParaRPr lang="nl-NL" sz="1600">
              <a:cs typeface="Arial"/>
            </a:endParaRPr>
          </a:p>
          <a:p>
            <a:pPr>
              <a:lnSpc>
                <a:spcPct val="100000"/>
              </a:lnSpc>
              <a:spcBef>
                <a:spcPts val="0"/>
              </a:spcBef>
            </a:pPr>
            <a:r>
              <a:rPr lang="nl-NL" sz="1600">
                <a:cs typeface="Arial"/>
              </a:rPr>
              <a:t>Enkel </a:t>
            </a:r>
            <a:r>
              <a:rPr lang="nl-NL" sz="1600" b="1">
                <a:cs typeface="Arial"/>
              </a:rPr>
              <a:t>structureel</a:t>
            </a:r>
            <a:r>
              <a:rPr lang="nl-NL" sz="1600">
                <a:cs typeface="Arial"/>
              </a:rPr>
              <a:t> met verplicht bewijs</a:t>
            </a:r>
          </a:p>
          <a:p>
            <a:pPr>
              <a:lnSpc>
                <a:spcPct val="100000"/>
              </a:lnSpc>
              <a:spcBef>
                <a:spcPts val="0"/>
              </a:spcBef>
            </a:pPr>
            <a:endParaRPr lang="nl-NL" sz="1600">
              <a:cs typeface="Arial"/>
            </a:endParaRPr>
          </a:p>
          <a:p>
            <a:pPr>
              <a:lnSpc>
                <a:spcPct val="100000"/>
              </a:lnSpc>
              <a:spcBef>
                <a:spcPts val="0"/>
              </a:spcBef>
            </a:pPr>
            <a:endParaRPr lang="nl-NL" sz="1600">
              <a:cs typeface="Arial"/>
            </a:endParaRPr>
          </a:p>
          <a:p>
            <a:pPr>
              <a:lnSpc>
                <a:spcPct val="100000"/>
              </a:lnSpc>
              <a:spcBef>
                <a:spcPts val="0"/>
              </a:spcBef>
            </a:pPr>
            <a:r>
              <a:rPr lang="nl-NL" sz="1600">
                <a:cs typeface="Arial"/>
              </a:rPr>
              <a:t>Als het niet bezorgd werd, komen deze cijfers sowieso naar boven zodra de controle door het fonds wordt gemaakt → KB. Artikel 50</a:t>
            </a:r>
          </a:p>
          <a:p>
            <a:pPr>
              <a:lnSpc>
                <a:spcPct val="100000"/>
              </a:lnSpc>
              <a:spcBef>
                <a:spcPts val="0"/>
              </a:spcBef>
            </a:pPr>
            <a:endParaRPr lang="nl-NL" sz="1600">
              <a:cs typeface="Arial"/>
            </a:endParaRPr>
          </a:p>
          <a:p>
            <a:pPr>
              <a:lnSpc>
                <a:spcPct val="100000"/>
              </a:lnSpc>
              <a:spcBef>
                <a:spcPts val="0"/>
              </a:spcBef>
            </a:pPr>
            <a:endParaRPr lang="nl-NL" sz="1800">
              <a:cs typeface="Arial"/>
            </a:endParaRPr>
          </a:p>
        </p:txBody>
      </p:sp>
      <p:sp>
        <p:nvSpPr>
          <p:cNvPr id="3" name="Tijdelijke aanduiding voor voettekst 2">
            <a:extLst>
              <a:ext uri="{FF2B5EF4-FFF2-40B4-BE49-F238E27FC236}">
                <a16:creationId xmlns:a16="http://schemas.microsoft.com/office/drawing/2014/main" id="{86844DBC-7173-311D-9772-4D6BAA80D130}"/>
              </a:ext>
            </a:extLst>
          </p:cNvPr>
          <p:cNvSpPr>
            <a:spLocks noGrp="1"/>
          </p:cNvSpPr>
          <p:nvPr>
            <p:ph type="ftr" sz="quarter" idx="11"/>
          </p:nvPr>
        </p:nvSpPr>
        <p:spPr/>
        <p:txBody>
          <a:bodyPr/>
          <a:lstStyle/>
          <a:p>
            <a:r>
              <a:rPr lang="nl-BE" dirty="0"/>
              <a:t>FSM 318.02</a:t>
            </a:r>
          </a:p>
        </p:txBody>
      </p:sp>
    </p:spTree>
    <p:extLst>
      <p:ext uri="{BB962C8B-B14F-4D97-AF65-F5344CB8AC3E}">
        <p14:creationId xmlns:p14="http://schemas.microsoft.com/office/powerpoint/2010/main" val="984062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D8E15548-B69C-F07D-2B72-0605F0565BE9}"/>
              </a:ext>
            </a:extLst>
          </p:cNvPr>
          <p:cNvSpPr>
            <a:spLocks noGrp="1"/>
          </p:cNvSpPr>
          <p:nvPr>
            <p:ph sz="quarter" idx="10"/>
          </p:nvPr>
        </p:nvSpPr>
        <p:spPr/>
        <p:txBody>
          <a:bodyPr>
            <a:normAutofit/>
          </a:bodyPr>
          <a:lstStyle/>
          <a:p>
            <a:pPr marL="0" indent="0">
              <a:buNone/>
            </a:pPr>
            <a:r>
              <a:rPr lang="nl-NL" sz="2400">
                <a:solidFill>
                  <a:srgbClr val="212529"/>
                </a:solidFill>
                <a:ea typeface="+mn-lt"/>
                <a:cs typeface="+mn-lt"/>
              </a:rPr>
              <a:t>De sociale partners bespreken zowel de verantwoording van "de controle van het arbeidsvolume (artikel 50)" als "de meldingsplicht daling van het arbeidsvolume volgens KB. Artikel 14" op de raad van beheer. </a:t>
            </a:r>
            <a:endParaRPr lang="nl-NL" sz="2400">
              <a:solidFill>
                <a:srgbClr val="1A374C"/>
              </a:solidFill>
              <a:ea typeface="+mn-lt"/>
              <a:cs typeface="+mn-lt"/>
            </a:endParaRPr>
          </a:p>
          <a:p>
            <a:pPr marL="0" indent="0">
              <a:buNone/>
            </a:pPr>
            <a:r>
              <a:rPr lang="nl-NL" sz="2400">
                <a:solidFill>
                  <a:srgbClr val="212529"/>
                </a:solidFill>
                <a:ea typeface="+mn-lt"/>
                <a:cs typeface="+mn-lt"/>
              </a:rPr>
              <a:t>Als de verantwoording niet (of niet volledig) wordt aanvaard kan het fonds middelen (al dan niet gedeeltelijk) terugvorderen.</a:t>
            </a:r>
            <a:endParaRPr lang="nl-NL" sz="2400">
              <a:cs typeface="Arial"/>
            </a:endParaRPr>
          </a:p>
        </p:txBody>
      </p:sp>
      <p:pic>
        <p:nvPicPr>
          <p:cNvPr id="9" name="Tijdelijke aanduiding voor afbeelding 8" descr="Paardenbloemen met een achtergrond met kleurovergang van blauw naar groen">
            <a:extLst>
              <a:ext uri="{FF2B5EF4-FFF2-40B4-BE49-F238E27FC236}">
                <a16:creationId xmlns:a16="http://schemas.microsoft.com/office/drawing/2014/main" id="{4113EF92-10A0-9514-558C-366F5785C023}"/>
              </a:ext>
            </a:extLst>
          </p:cNvPr>
          <p:cNvPicPr>
            <a:picLocks noGrp="1" noChangeAspect="1"/>
          </p:cNvPicPr>
          <p:nvPr>
            <p:ph type="pic" sz="quarter" idx="11"/>
          </p:nvPr>
        </p:nvPicPr>
        <p:blipFill>
          <a:blip r:embed="rId2"/>
          <a:srcRect l="19455" r="19455"/>
          <a:stretch/>
        </p:blipFill>
        <p:spPr>
          <a:xfrm>
            <a:off x="544510" y="439738"/>
            <a:ext cx="5551452" cy="6056755"/>
          </a:xfrm>
        </p:spPr>
      </p:pic>
      <p:sp>
        <p:nvSpPr>
          <p:cNvPr id="7" name="Tijdelijke aanduiding voor voettekst 6">
            <a:extLst>
              <a:ext uri="{FF2B5EF4-FFF2-40B4-BE49-F238E27FC236}">
                <a16:creationId xmlns:a16="http://schemas.microsoft.com/office/drawing/2014/main" id="{E0428B7F-F071-2299-3320-37F57838DF87}"/>
              </a:ext>
            </a:extLst>
          </p:cNvPr>
          <p:cNvSpPr>
            <a:spLocks noGrp="1"/>
          </p:cNvSpPr>
          <p:nvPr>
            <p:ph type="ftr" sz="quarter" idx="4294967295"/>
          </p:nvPr>
        </p:nvSpPr>
        <p:spPr>
          <a:xfrm>
            <a:off x="7178675" y="6221413"/>
            <a:ext cx="5013325" cy="365125"/>
          </a:xfrm>
        </p:spPr>
        <p:txBody>
          <a:bodyPr/>
          <a:lstStyle/>
          <a:p>
            <a:r>
              <a:rPr lang="nl-BE"/>
              <a:t>Sociale Maribel 329.01</a:t>
            </a:r>
          </a:p>
        </p:txBody>
      </p:sp>
    </p:spTree>
    <p:extLst>
      <p:ext uri="{BB962C8B-B14F-4D97-AF65-F5344CB8AC3E}">
        <p14:creationId xmlns:p14="http://schemas.microsoft.com/office/powerpoint/2010/main" val="2971771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FFCE507E-FFAD-91D5-0BE9-652DF36E8D81}"/>
              </a:ext>
            </a:extLst>
          </p:cNvPr>
          <p:cNvSpPr>
            <a:spLocks noGrp="1"/>
          </p:cNvSpPr>
          <p:nvPr>
            <p:ph type="ftr" sz="quarter" idx="11"/>
          </p:nvPr>
        </p:nvSpPr>
        <p:spPr/>
        <p:txBody>
          <a:bodyPr/>
          <a:lstStyle/>
          <a:p>
            <a:r>
              <a:rPr lang="nl-NL" dirty="0"/>
              <a:t>FSM 318.02</a:t>
            </a:r>
            <a:endParaRPr lang="nl-BE" dirty="0"/>
          </a:p>
        </p:txBody>
      </p:sp>
      <p:sp>
        <p:nvSpPr>
          <p:cNvPr id="8" name="Tekstvak 7">
            <a:extLst>
              <a:ext uri="{FF2B5EF4-FFF2-40B4-BE49-F238E27FC236}">
                <a16:creationId xmlns:a16="http://schemas.microsoft.com/office/drawing/2014/main" id="{C999F57B-B51F-1E2C-6D36-9A1E9DBB817C}"/>
              </a:ext>
            </a:extLst>
          </p:cNvPr>
          <p:cNvSpPr txBox="1"/>
          <p:nvPr/>
        </p:nvSpPr>
        <p:spPr>
          <a:xfrm>
            <a:off x="744685" y="880628"/>
            <a:ext cx="6097554" cy="830997"/>
          </a:xfrm>
          <a:prstGeom prst="rect">
            <a:avLst/>
          </a:prstGeom>
          <a:noFill/>
        </p:spPr>
        <p:txBody>
          <a:bodyPr wrap="square">
            <a:spAutoFit/>
          </a:bodyPr>
          <a:lstStyle/>
          <a:p>
            <a:r>
              <a:rPr lang="nl-BE" sz="4800" b="1" dirty="0"/>
              <a:t>Contactgegevens</a:t>
            </a:r>
            <a:endParaRPr lang="nl-BE" sz="4400" b="1" dirty="0"/>
          </a:p>
        </p:txBody>
      </p:sp>
      <p:sp>
        <p:nvSpPr>
          <p:cNvPr id="10" name="Tekstvak 9">
            <a:extLst>
              <a:ext uri="{FF2B5EF4-FFF2-40B4-BE49-F238E27FC236}">
                <a16:creationId xmlns:a16="http://schemas.microsoft.com/office/drawing/2014/main" id="{D8AC8240-D09B-15B2-A761-B4304129A755}"/>
              </a:ext>
            </a:extLst>
          </p:cNvPr>
          <p:cNvSpPr txBox="1"/>
          <p:nvPr/>
        </p:nvSpPr>
        <p:spPr>
          <a:xfrm>
            <a:off x="744684" y="3776535"/>
            <a:ext cx="7510451" cy="1169551"/>
          </a:xfrm>
          <a:prstGeom prst="rect">
            <a:avLst/>
          </a:prstGeom>
          <a:noFill/>
        </p:spPr>
        <p:txBody>
          <a:bodyPr wrap="square">
            <a:spAutoFit/>
          </a:bodyPr>
          <a:lstStyle/>
          <a:p>
            <a:pPr marL="0" indent="0">
              <a:spcBef>
                <a:spcPts val="400"/>
              </a:spcBef>
              <a:buSzPts val="2000"/>
              <a:buNone/>
            </a:pPr>
            <a:r>
              <a:rPr lang="nl-NL" sz="1400" b="1" u="sng" dirty="0"/>
              <a:t>Onze contactgegevens:</a:t>
            </a:r>
          </a:p>
          <a:p>
            <a:pPr marL="457189" lvl="1" indent="0">
              <a:spcBef>
                <a:spcPts val="400"/>
              </a:spcBef>
              <a:buSzPts val="2000"/>
              <a:buNone/>
            </a:pPr>
            <a:endParaRPr lang="nl-NL" sz="1400" b="1" u="sng" dirty="0"/>
          </a:p>
          <a:p>
            <a:pPr marL="457189" lvl="1" indent="0">
              <a:spcBef>
                <a:spcPts val="400"/>
              </a:spcBef>
              <a:buSzPts val="2000"/>
              <a:buNone/>
            </a:pPr>
            <a:r>
              <a:rPr lang="nl-NL" sz="1600" dirty="0"/>
              <a:t>Sylvie Desfossés	02/250 37 86  	 </a:t>
            </a:r>
          </a:p>
          <a:p>
            <a:pPr marL="457189" lvl="1" indent="0">
              <a:spcBef>
                <a:spcPts val="400"/>
              </a:spcBef>
              <a:buSzPts val="2000"/>
              <a:buNone/>
            </a:pPr>
            <a:r>
              <a:rPr lang="nl-NL" sz="1600" dirty="0"/>
              <a:t>Jeroen Beyens	 	02/229 32 46	 		</a:t>
            </a:r>
          </a:p>
        </p:txBody>
      </p:sp>
      <p:sp>
        <p:nvSpPr>
          <p:cNvPr id="12" name="Tekstvak 11">
            <a:extLst>
              <a:ext uri="{FF2B5EF4-FFF2-40B4-BE49-F238E27FC236}">
                <a16:creationId xmlns:a16="http://schemas.microsoft.com/office/drawing/2014/main" id="{15FA13AF-0C84-3733-8C60-CBA6F9D6BEB2}"/>
              </a:ext>
            </a:extLst>
          </p:cNvPr>
          <p:cNvSpPr txBox="1"/>
          <p:nvPr/>
        </p:nvSpPr>
        <p:spPr>
          <a:xfrm>
            <a:off x="744684" y="2039655"/>
            <a:ext cx="6405923" cy="1025922"/>
          </a:xfrm>
          <a:prstGeom prst="rect">
            <a:avLst/>
          </a:prstGeom>
          <a:noFill/>
        </p:spPr>
        <p:txBody>
          <a:bodyPr wrap="square">
            <a:spAutoFit/>
          </a:bodyPr>
          <a:lstStyle/>
          <a:p>
            <a:pPr marL="0" indent="0">
              <a:spcBef>
                <a:spcPts val="400"/>
              </a:spcBef>
              <a:buSzPts val="2000"/>
              <a:buNone/>
            </a:pPr>
            <a:r>
              <a:rPr lang="nl-NL" dirty="0"/>
              <a:t>Vzw VSPF – EOLIS gebouw</a:t>
            </a:r>
          </a:p>
          <a:p>
            <a:pPr marL="0" indent="0">
              <a:spcBef>
                <a:spcPts val="400"/>
              </a:spcBef>
              <a:buSzPts val="2000"/>
              <a:buNone/>
            </a:pPr>
            <a:r>
              <a:rPr lang="nl-NL" dirty="0" err="1"/>
              <a:t>Sainctelettesquare</a:t>
            </a:r>
            <a:r>
              <a:rPr lang="nl-NL" dirty="0"/>
              <a:t> 13/15 - 1000 Brussel  - Tel: 02 227 60 01</a:t>
            </a:r>
          </a:p>
          <a:p>
            <a:pPr marL="0" indent="0">
              <a:spcBef>
                <a:spcPts val="400"/>
              </a:spcBef>
              <a:buSzPts val="2000"/>
              <a:buNone/>
            </a:pPr>
            <a:r>
              <a:rPr lang="nl-NL" dirty="0"/>
              <a:t>E-mail: </a:t>
            </a:r>
            <a:r>
              <a:rPr lang="nl-NL" dirty="0">
                <a:hlinkClick r:id="rId2"/>
              </a:rPr>
              <a:t>socmar318.02@vspf.org</a:t>
            </a:r>
            <a:r>
              <a:rPr lang="nl-NL" dirty="0"/>
              <a:t>  </a:t>
            </a:r>
            <a:r>
              <a:rPr lang="nl-BE" dirty="0">
                <a:hlinkClick r:id="rId3"/>
              </a:rPr>
              <a:t>www.vspf.org</a:t>
            </a:r>
            <a:endParaRPr lang="nl-BE" dirty="0"/>
          </a:p>
        </p:txBody>
      </p:sp>
      <p:pic>
        <p:nvPicPr>
          <p:cNvPr id="2" name="Graphic 1">
            <a:extLst>
              <a:ext uri="{FF2B5EF4-FFF2-40B4-BE49-F238E27FC236}">
                <a16:creationId xmlns:a16="http://schemas.microsoft.com/office/drawing/2014/main" id="{6E407608-6CE6-73FA-E4E6-99C70EDA7E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23355" y="721803"/>
            <a:ext cx="4386090" cy="2421281"/>
          </a:xfrm>
          <a:prstGeom prst="rect">
            <a:avLst/>
          </a:prstGeom>
        </p:spPr>
      </p:pic>
    </p:spTree>
    <p:extLst>
      <p:ext uri="{BB962C8B-B14F-4D97-AF65-F5344CB8AC3E}">
        <p14:creationId xmlns:p14="http://schemas.microsoft.com/office/powerpoint/2010/main" val="2705797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3F73AD8-072A-CE55-EBED-9C81E0A2A854}"/>
              </a:ext>
            </a:extLst>
          </p:cNvPr>
          <p:cNvSpPr>
            <a:spLocks noGrp="1"/>
          </p:cNvSpPr>
          <p:nvPr>
            <p:ph sz="quarter" idx="10"/>
          </p:nvPr>
        </p:nvSpPr>
        <p:spPr/>
        <p:txBody>
          <a:bodyPr/>
          <a:lstStyle/>
          <a:p>
            <a:pPr marL="0" indent="0">
              <a:buNone/>
            </a:pPr>
            <a:r>
              <a:rPr lang="nl-BE" sz="3200" b="1" dirty="0"/>
              <a:t>Heb je vragen over één van de fondsen?</a:t>
            </a:r>
          </a:p>
          <a:p>
            <a:pPr marL="0" indent="0">
              <a:buNone/>
            </a:pPr>
            <a:r>
              <a:rPr lang="nl-BE" sz="3200" b="1" dirty="0">
                <a:solidFill>
                  <a:schemeClr val="accent1"/>
                </a:solidFill>
              </a:rPr>
              <a:t>vspf.org</a:t>
            </a:r>
          </a:p>
        </p:txBody>
      </p:sp>
    </p:spTree>
    <p:extLst>
      <p:ext uri="{BB962C8B-B14F-4D97-AF65-F5344CB8AC3E}">
        <p14:creationId xmlns:p14="http://schemas.microsoft.com/office/powerpoint/2010/main" val="382023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71CCFFFC-B9B8-BEB2-A662-1EAC6C4463E4}"/>
              </a:ext>
            </a:extLst>
          </p:cNvPr>
          <p:cNvSpPr>
            <a:spLocks noGrp="1"/>
          </p:cNvSpPr>
          <p:nvPr>
            <p:ph sz="quarter" idx="10"/>
          </p:nvPr>
        </p:nvSpPr>
        <p:spPr>
          <a:xfrm>
            <a:off x="800100" y="2496324"/>
            <a:ext cx="4778784" cy="3610418"/>
          </a:xfrm>
        </p:spPr>
        <p:txBody>
          <a:bodyPr>
            <a:normAutofit fontScale="85000" lnSpcReduction="20000"/>
          </a:bodyPr>
          <a:lstStyle/>
          <a:p>
            <a:pPr marL="0" indent="0" algn="ctr">
              <a:buNone/>
            </a:pPr>
            <a:r>
              <a:rPr lang="nl-NL" dirty="0"/>
              <a:t>Een federale maatregel ter bevordering van de tewerkstelling in de non-profitsector</a:t>
            </a:r>
          </a:p>
          <a:p>
            <a:pPr marL="0" indent="0" algn="ctr">
              <a:buNone/>
            </a:pPr>
            <a:endParaRPr lang="nl-NL" dirty="0"/>
          </a:p>
          <a:p>
            <a:pPr marL="0" indent="0" algn="ctr">
              <a:buNone/>
            </a:pPr>
            <a:r>
              <a:rPr lang="nl-NL" dirty="0"/>
              <a:t>Basisprincipe = bijkomende tewerkstelling creëren (en financieren) om de kwaliteit van de dienstverlening te verhogen</a:t>
            </a:r>
          </a:p>
          <a:p>
            <a:pPr marL="0" indent="0" algn="ctr">
              <a:buNone/>
            </a:pPr>
            <a:r>
              <a:rPr lang="nl-NL" dirty="0"/>
              <a:t>de werkdruk te verlagen</a:t>
            </a:r>
          </a:p>
          <a:p>
            <a:pPr marL="0" indent="0" algn="ctr">
              <a:buNone/>
            </a:pPr>
            <a:endParaRPr lang="nl-NL" dirty="0"/>
          </a:p>
          <a:p>
            <a:pPr marL="0" indent="0" algn="ctr">
              <a:buNone/>
            </a:pPr>
            <a:r>
              <a:rPr lang="nl-NL" dirty="0"/>
              <a:t>Juridisch kader = </a:t>
            </a:r>
            <a:r>
              <a:rPr lang="nl-NL" dirty="0">
                <a:hlinkClick r:id="rId2"/>
              </a:rPr>
              <a:t>KB van 18 juli 2002 </a:t>
            </a:r>
            <a:r>
              <a:rPr lang="nl-NL" dirty="0"/>
              <a:t>houdende maatregelen met het oog op de bevordering van de werkgelegenheid in de non-profit sector</a:t>
            </a:r>
          </a:p>
          <a:p>
            <a:pPr marL="0" indent="0" algn="ctr">
              <a:buNone/>
            </a:pPr>
            <a:endParaRPr lang="nl-BE" dirty="0"/>
          </a:p>
        </p:txBody>
      </p:sp>
      <p:pic>
        <p:nvPicPr>
          <p:cNvPr id="9" name="Tijdelijke aanduiding voor afbeelding 6" descr="Afbeelding met kleding, persoon, Leren, Menselijk gezicht&#10;&#10;Automatisch gegenereerde beschrijving">
            <a:extLst>
              <a:ext uri="{FF2B5EF4-FFF2-40B4-BE49-F238E27FC236}">
                <a16:creationId xmlns:a16="http://schemas.microsoft.com/office/drawing/2014/main" id="{67772110-A52F-7B74-8DC2-040A10AD76A4}"/>
              </a:ext>
            </a:extLst>
          </p:cNvPr>
          <p:cNvPicPr>
            <a:picLocks noGrp="1" noChangeAspect="1"/>
          </p:cNvPicPr>
          <p:nvPr>
            <p:ph type="pic" sz="quarter" idx="11"/>
          </p:nvPr>
        </p:nvPicPr>
        <p:blipFill>
          <a:blip r:embed="rId3"/>
          <a:srcRect l="19445" r="19445"/>
          <a:stretch>
            <a:fillRect/>
          </a:stretch>
        </p:blipFill>
        <p:spPr>
          <a:xfrm>
            <a:off x="6109584" y="439738"/>
            <a:ext cx="5551452" cy="6056755"/>
          </a:xfrm>
        </p:spPr>
      </p:pic>
      <p:sp>
        <p:nvSpPr>
          <p:cNvPr id="10" name="Tekstvak 9">
            <a:extLst>
              <a:ext uri="{FF2B5EF4-FFF2-40B4-BE49-F238E27FC236}">
                <a16:creationId xmlns:a16="http://schemas.microsoft.com/office/drawing/2014/main" id="{073BED4B-7B97-0524-9844-CBDEF56AF1BC}"/>
              </a:ext>
            </a:extLst>
          </p:cNvPr>
          <p:cNvSpPr txBox="1"/>
          <p:nvPr/>
        </p:nvSpPr>
        <p:spPr>
          <a:xfrm>
            <a:off x="800100" y="1090910"/>
            <a:ext cx="6096000" cy="1077218"/>
          </a:xfrm>
          <a:prstGeom prst="rect">
            <a:avLst/>
          </a:prstGeom>
          <a:noFill/>
        </p:spPr>
        <p:txBody>
          <a:bodyPr wrap="square" lIns="91440" tIns="45720" rIns="91440" bIns="45720" anchor="t">
            <a:spAutoFit/>
          </a:bodyPr>
          <a:lstStyle/>
          <a:p>
            <a:r>
              <a:rPr lang="en-US" sz="2400" dirty="0"/>
              <a:t>      </a:t>
            </a:r>
            <a:r>
              <a:rPr lang="en-US" sz="2800" b="1" dirty="0"/>
              <a:t>Wat is de Sociale Maribel?</a:t>
            </a:r>
            <a:br>
              <a:rPr lang="en-US" sz="2400" dirty="0"/>
            </a:br>
            <a:endParaRPr lang="en-US" sz="2400" dirty="0"/>
          </a:p>
          <a:p>
            <a:r>
              <a:rPr lang="en-US" sz="1200" dirty="0"/>
              <a:t>   </a:t>
            </a:r>
            <a:r>
              <a:rPr lang="en-US" sz="1200" b="1" dirty="0"/>
              <a:t>M</a:t>
            </a:r>
            <a:r>
              <a:rPr lang="en-US" sz="1200" dirty="0"/>
              <a:t>odel </a:t>
            </a:r>
            <a:r>
              <a:rPr lang="en-US" sz="1200" b="1" dirty="0" err="1"/>
              <a:t>A</a:t>
            </a:r>
            <a:r>
              <a:rPr lang="en-US" sz="1200" dirty="0" err="1"/>
              <a:t>nalysing</a:t>
            </a:r>
            <a:r>
              <a:rPr lang="en-US" sz="1200" dirty="0"/>
              <a:t> of the </a:t>
            </a:r>
            <a:r>
              <a:rPr lang="en-US" sz="1200" b="1" dirty="0"/>
              <a:t>R</a:t>
            </a:r>
            <a:r>
              <a:rPr lang="en-US" sz="1200" dirty="0"/>
              <a:t>apid </a:t>
            </a:r>
            <a:r>
              <a:rPr lang="en-US" sz="1200" b="1" dirty="0"/>
              <a:t>I</a:t>
            </a:r>
            <a:r>
              <a:rPr lang="en-US" sz="1200" dirty="0"/>
              <a:t>nvestment of the </a:t>
            </a:r>
            <a:r>
              <a:rPr lang="en-US" sz="1200" b="1" dirty="0"/>
              <a:t>Be</a:t>
            </a:r>
            <a:r>
              <a:rPr lang="en-US" sz="1200" dirty="0"/>
              <a:t>lgian Economy of </a:t>
            </a:r>
            <a:r>
              <a:rPr lang="en-US" sz="1200" b="1" dirty="0"/>
              <a:t>L</a:t>
            </a:r>
            <a:r>
              <a:rPr lang="en-US" sz="1200" dirty="0"/>
              <a:t>ife</a:t>
            </a:r>
            <a:endParaRPr lang="en-US" sz="1200" dirty="0">
              <a:cs typeface="Arial"/>
            </a:endParaRPr>
          </a:p>
        </p:txBody>
      </p:sp>
    </p:spTree>
    <p:extLst>
      <p:ext uri="{BB962C8B-B14F-4D97-AF65-F5344CB8AC3E}">
        <p14:creationId xmlns:p14="http://schemas.microsoft.com/office/powerpoint/2010/main" val="1949748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3356C-1ACD-448C-A7CC-2C99B2C4B335}"/>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3AC9D5DE-99B5-D369-B868-C0BB7D9A7250}"/>
              </a:ext>
            </a:extLst>
          </p:cNvPr>
          <p:cNvSpPr>
            <a:spLocks noGrp="1"/>
          </p:cNvSpPr>
          <p:nvPr>
            <p:ph type="ftr" sz="quarter" idx="11"/>
          </p:nvPr>
        </p:nvSpPr>
        <p:spPr/>
        <p:txBody>
          <a:bodyPr/>
          <a:lstStyle/>
          <a:p>
            <a:r>
              <a:rPr lang="nl-NL" dirty="0"/>
              <a:t>FSM 318.02</a:t>
            </a:r>
            <a:endParaRPr lang="nl-BE" dirty="0"/>
          </a:p>
        </p:txBody>
      </p:sp>
      <p:sp>
        <p:nvSpPr>
          <p:cNvPr id="6" name="Tijdelijke aanduiding voor dianummer 5">
            <a:extLst>
              <a:ext uri="{FF2B5EF4-FFF2-40B4-BE49-F238E27FC236}">
                <a16:creationId xmlns:a16="http://schemas.microsoft.com/office/drawing/2014/main" id="{ECA8F690-33A5-753E-3EA3-E1F285233204}"/>
              </a:ext>
            </a:extLst>
          </p:cNvPr>
          <p:cNvSpPr>
            <a:spLocks noGrp="1"/>
          </p:cNvSpPr>
          <p:nvPr>
            <p:ph type="sldNum" sz="quarter" idx="12"/>
          </p:nvPr>
        </p:nvSpPr>
        <p:spPr/>
        <p:txBody>
          <a:bodyPr/>
          <a:lstStyle/>
          <a:p>
            <a:fld id="{36B400B9-FA5A-9E42-A56E-7370FAD96FA3}" type="slidenum">
              <a:rPr lang="nl-BE" smtClean="0"/>
              <a:pPr/>
              <a:t>4</a:t>
            </a:fld>
            <a:endParaRPr lang="nl-BE" dirty="0"/>
          </a:p>
        </p:txBody>
      </p:sp>
      <p:sp>
        <p:nvSpPr>
          <p:cNvPr id="9" name="Titel 1">
            <a:extLst>
              <a:ext uri="{FF2B5EF4-FFF2-40B4-BE49-F238E27FC236}">
                <a16:creationId xmlns:a16="http://schemas.microsoft.com/office/drawing/2014/main" id="{A303B6A5-12EF-4799-47D0-3532704FB5C0}"/>
              </a:ext>
            </a:extLst>
          </p:cNvPr>
          <p:cNvSpPr>
            <a:spLocks noGrp="1"/>
          </p:cNvSpPr>
          <p:nvPr>
            <p:ph type="title"/>
          </p:nvPr>
        </p:nvSpPr>
        <p:spPr>
          <a:xfrm>
            <a:off x="838200" y="365125"/>
            <a:ext cx="10515600" cy="1325563"/>
          </a:xfrm>
        </p:spPr>
        <p:txBody>
          <a:bodyPr>
            <a:normAutofit/>
          </a:bodyPr>
          <a:lstStyle/>
          <a:p>
            <a:pPr algn="ctr"/>
            <a:r>
              <a:rPr lang="nl-NL" sz="2800" dirty="0"/>
              <a:t>Hoe werkt de Sociale Maribel?</a:t>
            </a:r>
            <a:endParaRPr lang="nl-BE" sz="2800" dirty="0"/>
          </a:p>
        </p:txBody>
      </p:sp>
      <p:sp>
        <p:nvSpPr>
          <p:cNvPr id="10" name="Tijdelijke aanduiding voor inhoud 7">
            <a:extLst>
              <a:ext uri="{FF2B5EF4-FFF2-40B4-BE49-F238E27FC236}">
                <a16:creationId xmlns:a16="http://schemas.microsoft.com/office/drawing/2014/main" id="{D41B7E42-1E50-70DD-9CA8-DE6F6453B4EA}"/>
              </a:ext>
            </a:extLst>
          </p:cNvPr>
          <p:cNvSpPr txBox="1">
            <a:spLocks noGrp="1"/>
          </p:cNvSpPr>
          <p:nvPr>
            <p:ph idx="1"/>
          </p:nvPr>
        </p:nvSpPr>
        <p:spPr>
          <a:xfrm>
            <a:off x="838200" y="1825625"/>
            <a:ext cx="10515600" cy="2350387"/>
          </a:xfrm>
          <a:prstGeom prst="rect">
            <a:avLst/>
          </a:prstGeom>
          <a:noFill/>
        </p:spPr>
        <p:txBody>
          <a:bodyPr vert="horz" wrap="square" lIns="91440" tIns="45720" rIns="91440" bIns="45720" rtlCol="0" anchor="t">
            <a:spAutoFit/>
          </a:bodyPr>
          <a:lstStyle/>
          <a:p>
            <a:pPr eaLnBrk="1" hangingPunct="1">
              <a:lnSpc>
                <a:spcPct val="90000"/>
              </a:lnSpc>
              <a:buFontTx/>
              <a:buNone/>
            </a:pPr>
            <a:endParaRPr lang="nl-BE" sz="1800">
              <a:latin typeface="Verdana" panose="020B0604030504040204" pitchFamily="34" charset="0"/>
              <a:ea typeface="Verdana" panose="020B0604030504040204" pitchFamily="34" charset="0"/>
              <a:cs typeface="Verdana" panose="020B0604030504040204" pitchFamily="34" charset="0"/>
            </a:endParaRPr>
          </a:p>
          <a:p>
            <a:pPr marL="285744" indent="-285744">
              <a:lnSpc>
                <a:spcPct val="90000"/>
              </a:lnSpc>
              <a:buFont typeface="Wingdings" panose="05000000000000000000" pitchFamily="2" charset="2"/>
              <a:buChar char="Ø"/>
            </a:pPr>
            <a:r>
              <a:rPr lang="nl-BE" sz="1800">
                <a:ea typeface="Verdana" panose="020B0604030504040204" pitchFamily="34" charset="0"/>
                <a:cs typeface="Verdana" panose="020B0604030504040204" pitchFamily="34" charset="0"/>
              </a:rPr>
              <a:t>De overheid stelt via de RSZ jaarlijks een </a:t>
            </a:r>
            <a:r>
              <a:rPr lang="nl-BE" sz="1800" b="1">
                <a:ea typeface="Verdana" panose="020B0604030504040204" pitchFamily="34" charset="0"/>
                <a:cs typeface="Verdana" panose="020B0604030504040204" pitchFamily="34" charset="0"/>
              </a:rPr>
              <a:t>dotatie</a:t>
            </a:r>
            <a:r>
              <a:rPr lang="nl-BE" sz="1800">
                <a:ea typeface="Verdana" panose="020B0604030504040204" pitchFamily="34" charset="0"/>
                <a:cs typeface="Verdana" panose="020B0604030504040204" pitchFamily="34" charset="0"/>
              </a:rPr>
              <a:t> ter beschikking aan de sectorale fondsen sociale </a:t>
            </a:r>
            <a:r>
              <a:rPr lang="nl-BE" sz="1800" err="1">
                <a:ea typeface="Verdana" panose="020B0604030504040204" pitchFamily="34" charset="0"/>
                <a:cs typeface="Verdana" panose="020B0604030504040204" pitchFamily="34" charset="0"/>
              </a:rPr>
              <a:t>maribel</a:t>
            </a:r>
            <a:r>
              <a:rPr lang="nl-BE" sz="1800">
                <a:ea typeface="Verdana" panose="020B0604030504040204" pitchFamily="34" charset="0"/>
                <a:cs typeface="Verdana" panose="020B0604030504040204" pitchFamily="34" charset="0"/>
              </a:rPr>
              <a:t>. (VSPF koepel-vzw Vlaamse fondsen)</a:t>
            </a:r>
          </a:p>
          <a:p>
            <a:pPr marL="285115" indent="-285115">
              <a:lnSpc>
                <a:spcPct val="90000"/>
              </a:lnSpc>
              <a:buFont typeface="Wingdings" panose="05000000000000000000" pitchFamily="2" charset="2"/>
              <a:buChar char="Ø"/>
            </a:pPr>
            <a:r>
              <a:rPr lang="nl-BE" sz="1800">
                <a:ea typeface="Verdana"/>
                <a:cs typeface="Verdana" panose="020B0604030504040204" pitchFamily="34" charset="0"/>
              </a:rPr>
              <a:t>Deze fondsen verdelen de middelen onder de organisaties die voldoen aan bepaalde criteria en intekenen op de hun toegekende middelen.</a:t>
            </a:r>
          </a:p>
          <a:p>
            <a:pPr marL="285115" indent="-285115">
              <a:lnSpc>
                <a:spcPct val="90000"/>
              </a:lnSpc>
              <a:buFont typeface="Wingdings" panose="05000000000000000000" pitchFamily="2" charset="2"/>
              <a:buChar char="Ø"/>
            </a:pPr>
            <a:r>
              <a:rPr lang="nl-BE" sz="1800">
                <a:ea typeface="Verdana"/>
                <a:cs typeface="Verdana" panose="020B0604030504040204" pitchFamily="34" charset="0"/>
              </a:rPr>
              <a:t>De werkgevers moeten de middelen aanwenden om </a:t>
            </a:r>
            <a:r>
              <a:rPr lang="nl-BE" sz="1800" b="1" u="sng">
                <a:ea typeface="Verdana"/>
                <a:cs typeface="Verdana" panose="020B0604030504040204" pitchFamily="34" charset="0"/>
              </a:rPr>
              <a:t>nieuwe tewerkstelling</a:t>
            </a:r>
            <a:r>
              <a:rPr lang="nl-BE" sz="1800">
                <a:ea typeface="Verdana"/>
                <a:cs typeface="Verdana" panose="020B0604030504040204" pitchFamily="34" charset="0"/>
              </a:rPr>
              <a:t> te creëren. </a:t>
            </a:r>
          </a:p>
          <a:p>
            <a:pPr marL="285115" indent="-285115">
              <a:lnSpc>
                <a:spcPct val="90000"/>
              </a:lnSpc>
              <a:buFont typeface="Wingdings" panose="05000000000000000000" pitchFamily="2" charset="2"/>
              <a:buChar char="Ø"/>
            </a:pPr>
            <a:r>
              <a:rPr lang="nl-BE" sz="1800">
                <a:ea typeface="Verdana"/>
                <a:cs typeface="Verdana" panose="020B0604030504040204" pitchFamily="34" charset="0"/>
              </a:rPr>
              <a:t>Overleg werknemers / werkgevers is essentieel</a:t>
            </a:r>
          </a:p>
        </p:txBody>
      </p:sp>
    </p:spTree>
    <p:extLst>
      <p:ext uri="{BB962C8B-B14F-4D97-AF65-F5344CB8AC3E}">
        <p14:creationId xmlns:p14="http://schemas.microsoft.com/office/powerpoint/2010/main" val="335894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2A59-60B0-1011-3530-9B938B99B9FA}"/>
            </a:ext>
          </a:extLst>
        </p:cNvPr>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D99FA9ED-12D4-5D87-0C1C-CBBBA22ED24E}"/>
              </a:ext>
            </a:extLst>
          </p:cNvPr>
          <p:cNvSpPr>
            <a:spLocks noGrp="1"/>
          </p:cNvSpPr>
          <p:nvPr>
            <p:ph type="ftr" sz="quarter" idx="11"/>
          </p:nvPr>
        </p:nvSpPr>
        <p:spPr/>
        <p:txBody>
          <a:bodyPr/>
          <a:lstStyle/>
          <a:p>
            <a:r>
              <a:rPr lang="nl-NL" dirty="0"/>
              <a:t>FSM 318.02</a:t>
            </a:r>
            <a:endParaRPr lang="nl-BE" dirty="0"/>
          </a:p>
        </p:txBody>
      </p:sp>
      <p:sp>
        <p:nvSpPr>
          <p:cNvPr id="6" name="Tijdelijke aanduiding voor dianummer 5">
            <a:extLst>
              <a:ext uri="{FF2B5EF4-FFF2-40B4-BE49-F238E27FC236}">
                <a16:creationId xmlns:a16="http://schemas.microsoft.com/office/drawing/2014/main" id="{BE1658DA-39E0-AEA9-9A73-87E27F40429A}"/>
              </a:ext>
            </a:extLst>
          </p:cNvPr>
          <p:cNvSpPr>
            <a:spLocks noGrp="1"/>
          </p:cNvSpPr>
          <p:nvPr>
            <p:ph type="sldNum" sz="quarter" idx="12"/>
          </p:nvPr>
        </p:nvSpPr>
        <p:spPr/>
        <p:txBody>
          <a:bodyPr/>
          <a:lstStyle/>
          <a:p>
            <a:fld id="{36B400B9-FA5A-9E42-A56E-7370FAD96FA3}" type="slidenum">
              <a:rPr lang="nl-BE" smtClean="0"/>
              <a:pPr/>
              <a:t>5</a:t>
            </a:fld>
            <a:endParaRPr lang="nl-BE" dirty="0"/>
          </a:p>
        </p:txBody>
      </p:sp>
      <p:sp>
        <p:nvSpPr>
          <p:cNvPr id="11" name="Rectangle 3">
            <a:extLst>
              <a:ext uri="{FF2B5EF4-FFF2-40B4-BE49-F238E27FC236}">
                <a16:creationId xmlns:a16="http://schemas.microsoft.com/office/drawing/2014/main" id="{DA92F7FE-3BA6-FB31-4FAE-33A0D44DDCC5}"/>
              </a:ext>
            </a:extLst>
          </p:cNvPr>
          <p:cNvSpPr txBox="1">
            <a:spLocks noChangeArrowheads="1"/>
          </p:cNvSpPr>
          <p:nvPr/>
        </p:nvSpPr>
        <p:spPr>
          <a:xfrm>
            <a:off x="758138" y="271574"/>
            <a:ext cx="10104120" cy="5394959"/>
          </a:xfrm>
          <a:prstGeom prst="rect">
            <a:avLst/>
          </a:prstGeom>
        </p:spPr>
        <p:txBody>
          <a:bodyPr vert="horz" lIns="101599" tIns="50799" rIns="101599" bIns="50799" rtlCol="0" anchor="ctr" anchorCtr="0">
            <a:normAutofit fontScale="70000" lnSpcReduction="20000"/>
          </a:bodyPr>
          <a:lstStyle>
            <a:lvl1pPr marL="304797" indent="-304797" algn="l" defTabSz="1015990" rtl="0" eaLnBrk="1" latinLnBrk="0" hangingPunct="1">
              <a:spcBef>
                <a:spcPct val="20000"/>
              </a:spcBef>
              <a:buClr>
                <a:schemeClr val="accent1"/>
              </a:buClr>
              <a:buFont typeface="Arial" pitchFamily="34" charset="0"/>
              <a:buChar char="•"/>
              <a:defRPr sz="2700" kern="1200">
                <a:solidFill>
                  <a:schemeClr val="tx2"/>
                </a:solidFill>
                <a:latin typeface="+mn-lt"/>
                <a:ea typeface="+mn-ea"/>
                <a:cs typeface="+mn-cs"/>
              </a:defRPr>
            </a:lvl1pPr>
            <a:lvl2pPr marL="660393" indent="-304797" algn="l" defTabSz="101599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2pPr>
            <a:lvl3pPr marL="965190" indent="-253997" algn="l" defTabSz="101599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3pPr>
            <a:lvl4pPr marL="1269987" indent="-253997" algn="l" defTabSz="101599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4pPr>
            <a:lvl5pPr marL="1523985" indent="-253997" algn="l" defTabSz="1015990" rtl="0" eaLnBrk="1" latinLnBrk="0" hangingPunct="1">
              <a:spcBef>
                <a:spcPct val="20000"/>
              </a:spcBef>
              <a:buClr>
                <a:schemeClr val="accent1"/>
              </a:buClr>
              <a:buFont typeface="Arial" pitchFamily="34" charset="0"/>
              <a:buChar char="•"/>
              <a:defRPr sz="2000" kern="1200" baseline="0">
                <a:solidFill>
                  <a:schemeClr val="tx2"/>
                </a:solidFill>
                <a:latin typeface="+mn-lt"/>
                <a:ea typeface="+mn-ea"/>
                <a:cs typeface="+mn-cs"/>
              </a:defRPr>
            </a:lvl5pPr>
            <a:lvl6pPr marL="1828782" indent="-253997" algn="l" defTabSz="101599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6pPr>
            <a:lvl7pPr marL="2113259" indent="-253997" algn="l" defTabSz="101599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7pPr>
            <a:lvl8pPr marL="2438376" indent="-253997" algn="l" defTabSz="101599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8pPr>
            <a:lvl9pPr marL="2743173" indent="-253997" algn="l" defTabSz="101599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9pPr>
          </a:lstStyle>
          <a:p>
            <a:pPr>
              <a:buFontTx/>
              <a:buNone/>
            </a:pPr>
            <a:endParaRPr lang="nl-BE" sz="2000" b="1" i="1" dirty="0">
              <a:latin typeface="Verdana" panose="020B0604030504040204" pitchFamily="34" charset="0"/>
              <a:ea typeface="Verdana" panose="020B0604030504040204" pitchFamily="34" charset="0"/>
              <a:cs typeface="Verdana" panose="020B0604030504040204" pitchFamily="34" charset="0"/>
            </a:endParaRPr>
          </a:p>
          <a:p>
            <a:pPr algn="ctr">
              <a:buFontTx/>
              <a:buNone/>
            </a:pPr>
            <a:r>
              <a:rPr lang="nl-BE" sz="4000" b="1" dirty="0">
                <a:ea typeface="Verdana" panose="020B0604030504040204" pitchFamily="34" charset="0"/>
                <a:cs typeface="Verdana" panose="020B0604030504040204" pitchFamily="34" charset="0"/>
              </a:rPr>
              <a:t>Waar komt de dotatie vandaan?</a:t>
            </a:r>
          </a:p>
          <a:p>
            <a:pPr marL="0" indent="0" algn="ctr">
              <a:spcBef>
                <a:spcPts val="0"/>
              </a:spcBef>
              <a:buNone/>
            </a:pPr>
            <a:endParaRPr lang="nl-NL" sz="2000" dirty="0">
              <a:solidFill>
                <a:prstClr val="black"/>
              </a:solidFill>
              <a:latin typeface="Verdana" pitchFamily="34" charset="0"/>
              <a:ea typeface="Verdana" panose="020B0604030504040204" pitchFamily="34" charset="0"/>
              <a:cs typeface="Verdana" panose="020B0604030504040204" pitchFamily="34" charset="0"/>
            </a:endParaRPr>
          </a:p>
          <a:p>
            <a:pPr marL="0" indent="0" algn="ctr">
              <a:spcBef>
                <a:spcPts val="0"/>
              </a:spcBef>
              <a:buNone/>
            </a:pPr>
            <a:r>
              <a:rPr lang="nl-NL" sz="2000" dirty="0">
                <a:ea typeface="Verdana" panose="020B0604030504040204" pitchFamily="34" charset="0"/>
                <a:cs typeface="Verdana" panose="020B0604030504040204" pitchFamily="34" charset="0"/>
              </a:rPr>
              <a:t>Sociale Maribel middelen             Fiscale Maribel middelen </a:t>
            </a:r>
          </a:p>
          <a:p>
            <a:pPr marL="0" indent="0">
              <a:spcBef>
                <a:spcPts val="0"/>
              </a:spcBef>
              <a:buNone/>
            </a:pPr>
            <a:r>
              <a:rPr lang="nl-NL" sz="2000" dirty="0">
                <a:ea typeface="Verdana" panose="020B0604030504040204" pitchFamily="34" charset="0"/>
                <a:cs typeface="Verdana" panose="020B0604030504040204" pitchFamily="34" charset="0"/>
              </a:rPr>
              <a:t>                                                               </a:t>
            </a:r>
            <a:r>
              <a:rPr lang="nl-NL" sz="1100" dirty="0">
                <a:ea typeface="Verdana" panose="020B0604030504040204" pitchFamily="34" charset="0"/>
                <a:cs typeface="Verdana" panose="020B0604030504040204" pitchFamily="34" charset="0"/>
              </a:rPr>
              <a:t>(KB van 18/07/2002)                        	        (Economische herstelwet van 27/03/2009)</a:t>
            </a:r>
          </a:p>
          <a:p>
            <a:pPr algn="ctr">
              <a:buFontTx/>
              <a:buNone/>
            </a:pPr>
            <a:endParaRPr lang="nl-BE" sz="2000" b="1" i="1" dirty="0">
              <a:latin typeface="Verdana" panose="020B0604030504040204" pitchFamily="34" charset="0"/>
              <a:ea typeface="Verdana" panose="020B0604030504040204" pitchFamily="34" charset="0"/>
              <a:cs typeface="Verdana" panose="020B0604030504040204" pitchFamily="34" charset="0"/>
            </a:endParaRPr>
          </a:p>
          <a:p>
            <a:pPr algn="ctr">
              <a:buFont typeface="Arial" pitchFamily="34" charse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buFont typeface="Arial" pitchFamily="34" charse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buFont typeface="Arial" pitchFamily="34" charset="0"/>
              <a:buNone/>
            </a:pPr>
            <a:endParaRPr lang="nl-NL" sz="2000" dirty="0">
              <a:latin typeface="Verdana" panose="020B0604030504040204" pitchFamily="34" charset="0"/>
              <a:ea typeface="Verdana" panose="020B0604030504040204" pitchFamily="34" charset="0"/>
              <a:cs typeface="Verdana" panose="020B0604030504040204" pitchFamily="34" charset="0"/>
            </a:endParaRPr>
          </a:p>
          <a:p>
            <a:pPr algn="ctr">
              <a:buFont typeface="Arial" pitchFamily="34" charset="0"/>
              <a:buNone/>
            </a:pPr>
            <a:r>
              <a:rPr lang="nl-NL" sz="2000" dirty="0">
                <a:ea typeface="Verdana" panose="020B0604030504040204" pitchFamily="34" charset="0"/>
                <a:cs typeface="Verdana" panose="020B0604030504040204" pitchFamily="34" charset="0"/>
              </a:rPr>
              <a:t>  Inkomsten van het Fonds</a:t>
            </a:r>
          </a:p>
          <a:p>
            <a:pPr algn="ctr">
              <a:buFontTx/>
              <a:buNone/>
            </a:pPr>
            <a:endParaRPr lang="nl-BE" sz="2000" b="1" i="1"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r>
              <a:rPr lang="nl-BE" sz="2000" dirty="0">
                <a:latin typeface="Verdana" panose="020B0604030504040204" pitchFamily="34" charset="0"/>
                <a:ea typeface="Verdana" panose="020B0604030504040204" pitchFamily="34" charset="0"/>
                <a:cs typeface="Verdana" panose="020B0604030504040204" pitchFamily="34" charset="0"/>
              </a:rPr>
              <a:t>Verdeling onder de werkgevers van de sector</a:t>
            </a: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r>
              <a:rPr lang="nl-BE" sz="2000" dirty="0">
                <a:latin typeface="Verdana" panose="020B0604030504040204" pitchFamily="34" charset="0"/>
                <a:ea typeface="Verdana" panose="020B0604030504040204" pitchFamily="34" charset="0"/>
                <a:cs typeface="Verdana" panose="020B0604030504040204" pitchFamily="34" charset="0"/>
              </a:rPr>
              <a:t> </a:t>
            </a:r>
          </a:p>
          <a:p>
            <a:pPr algn="ctr">
              <a:buFontTx/>
              <a:buNone/>
            </a:pPr>
            <a:endParaRPr lang="nl-BE" sz="2000" dirty="0">
              <a:latin typeface="Verdana" panose="020B0604030504040204" pitchFamily="34" charset="0"/>
              <a:ea typeface="Verdana" panose="020B0604030504040204" pitchFamily="34" charset="0"/>
              <a:cs typeface="Verdana" panose="020B0604030504040204" pitchFamily="34" charset="0"/>
            </a:endParaRPr>
          </a:p>
          <a:p>
            <a:pPr algn="ctr">
              <a:buFontTx/>
              <a:buNone/>
            </a:pPr>
            <a:r>
              <a:rPr lang="nl-BE" sz="2000" dirty="0">
                <a:latin typeface="Verdana" panose="020B0604030504040204" pitchFamily="34" charset="0"/>
                <a:ea typeface="Verdana" panose="020B0604030504040204" pitchFamily="34" charset="0"/>
                <a:cs typeface="Verdana" panose="020B0604030504040204" pitchFamily="34" charset="0"/>
              </a:rPr>
              <a:t>Besteding van de middelen aan bijkomende tewerkstelling</a:t>
            </a:r>
          </a:p>
          <a:p>
            <a:pPr marL="0" indent="0">
              <a:buNone/>
            </a:pP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12" name="PIJL-RECHTS 11">
            <a:extLst>
              <a:ext uri="{FF2B5EF4-FFF2-40B4-BE49-F238E27FC236}">
                <a16:creationId xmlns:a16="http://schemas.microsoft.com/office/drawing/2014/main" id="{1073B09D-39C6-7FF2-EC6F-FD3253495F3A}"/>
              </a:ext>
            </a:extLst>
          </p:cNvPr>
          <p:cNvSpPr/>
          <p:nvPr/>
        </p:nvSpPr>
        <p:spPr>
          <a:xfrm rot="2791569">
            <a:off x="4585481" y="1715298"/>
            <a:ext cx="662272" cy="321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nl-BE">
              <a:latin typeface="Verdana" panose="020B0604030504040204" pitchFamily="34" charset="0"/>
              <a:ea typeface="Verdana" panose="020B0604030504040204" pitchFamily="34" charset="0"/>
              <a:cs typeface="Verdana" panose="020B0604030504040204" pitchFamily="34" charset="0"/>
            </a:endParaRPr>
          </a:p>
        </p:txBody>
      </p:sp>
      <p:sp>
        <p:nvSpPr>
          <p:cNvPr id="13" name="PIJL-RECHTS 15">
            <a:extLst>
              <a:ext uri="{FF2B5EF4-FFF2-40B4-BE49-F238E27FC236}">
                <a16:creationId xmlns:a16="http://schemas.microsoft.com/office/drawing/2014/main" id="{C02A50B7-6DA3-C546-47C6-708C050F0E76}"/>
              </a:ext>
            </a:extLst>
          </p:cNvPr>
          <p:cNvSpPr/>
          <p:nvPr/>
        </p:nvSpPr>
        <p:spPr>
          <a:xfrm rot="8100000">
            <a:off x="6516433" y="1726156"/>
            <a:ext cx="662272" cy="321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nl-BE">
              <a:latin typeface="Verdana" panose="020B0604030504040204" pitchFamily="34" charset="0"/>
              <a:ea typeface="Verdana" panose="020B0604030504040204" pitchFamily="34" charset="0"/>
              <a:cs typeface="Verdana" panose="020B0604030504040204" pitchFamily="34" charset="0"/>
            </a:endParaRPr>
          </a:p>
        </p:txBody>
      </p:sp>
      <p:sp>
        <p:nvSpPr>
          <p:cNvPr id="14" name="PIJL-RECHTS 2">
            <a:extLst>
              <a:ext uri="{FF2B5EF4-FFF2-40B4-BE49-F238E27FC236}">
                <a16:creationId xmlns:a16="http://schemas.microsoft.com/office/drawing/2014/main" id="{5E3CF78D-ABD7-D3D3-F341-698622DEA95E}"/>
              </a:ext>
            </a:extLst>
          </p:cNvPr>
          <p:cNvSpPr/>
          <p:nvPr/>
        </p:nvSpPr>
        <p:spPr>
          <a:xfrm rot="5400000">
            <a:off x="5483552" y="2868369"/>
            <a:ext cx="702059" cy="419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nl-BE">
              <a:latin typeface="Verdana" panose="020B0604030504040204" pitchFamily="34" charset="0"/>
              <a:ea typeface="Verdana" panose="020B0604030504040204" pitchFamily="34" charset="0"/>
              <a:cs typeface="Verdana" panose="020B0604030504040204" pitchFamily="34" charset="0"/>
            </a:endParaRPr>
          </a:p>
        </p:txBody>
      </p:sp>
      <p:sp>
        <p:nvSpPr>
          <p:cNvPr id="15" name="PIJL-RECHTS 2">
            <a:extLst>
              <a:ext uri="{FF2B5EF4-FFF2-40B4-BE49-F238E27FC236}">
                <a16:creationId xmlns:a16="http://schemas.microsoft.com/office/drawing/2014/main" id="{7B0960A7-D241-1457-3E1B-16115261F43F}"/>
              </a:ext>
            </a:extLst>
          </p:cNvPr>
          <p:cNvSpPr/>
          <p:nvPr/>
        </p:nvSpPr>
        <p:spPr>
          <a:xfrm rot="5400000">
            <a:off x="5535369" y="4338165"/>
            <a:ext cx="702059" cy="419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nl-BE">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941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p:cTn id="7"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1" end="1"/>
                                            </p:txEl>
                                          </p:spTgt>
                                        </p:tgtEl>
                                      </p:cBhvr>
                                    </p:animEffect>
                                  </p:childTnLst>
                                </p:cTn>
                              </p:par>
                              <p:par>
                                <p:cTn id="11" presetID="2" presetClass="entr" presetSubtype="4" fill="hold" nodeType="withEffect">
                                  <p:stCondLst>
                                    <p:cond delay="1000"/>
                                  </p:stCondLst>
                                  <p:childTnLst>
                                    <p:set>
                                      <p:cBhvr>
                                        <p:cTn id="12" dur="1" fill="hold">
                                          <p:stCondLst>
                                            <p:cond delay="0"/>
                                          </p:stCondLst>
                                        </p:cTn>
                                        <p:tgtEl>
                                          <p:spTgt spid="11">
                                            <p:txEl>
                                              <p:pRg st="3" end="3"/>
                                            </p:txEl>
                                          </p:spTgt>
                                        </p:tgtEl>
                                        <p:attrNameLst>
                                          <p:attrName>style.visibility</p:attrName>
                                        </p:attrNameLst>
                                      </p:cBhvr>
                                      <p:to>
                                        <p:strVal val="visible"/>
                                      </p:to>
                                    </p:set>
                                    <p:anim calcmode="lin" valueType="num">
                                      <p:cBhvr additive="base">
                                        <p:cTn id="1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000"/>
                                  </p:stCondLst>
                                  <p:childTnLst>
                                    <p:set>
                                      <p:cBhvr>
                                        <p:cTn id="16" dur="1" fill="hold">
                                          <p:stCondLst>
                                            <p:cond delay="0"/>
                                          </p:stCondLst>
                                        </p:cTn>
                                        <p:tgtEl>
                                          <p:spTgt spid="11">
                                            <p:txEl>
                                              <p:pRg st="4" end="4"/>
                                            </p:txEl>
                                          </p:spTgt>
                                        </p:tgtEl>
                                        <p:attrNameLst>
                                          <p:attrName>style.visibility</p:attrName>
                                        </p:attrNameLst>
                                      </p:cBhvr>
                                      <p:to>
                                        <p:strVal val="visible"/>
                                      </p:to>
                                    </p:set>
                                    <p:anim calcmode="lin" valueType="num">
                                      <p:cBhvr additive="base">
                                        <p:cTn id="17"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9" end="9"/>
                                            </p:txEl>
                                          </p:spTgt>
                                        </p:tgtEl>
                                        <p:attrNameLst>
                                          <p:attrName>style.visibility</p:attrName>
                                        </p:attrNameLst>
                                      </p:cBhvr>
                                      <p:to>
                                        <p:strVal val="visible"/>
                                      </p:to>
                                    </p:set>
                                    <p:anim calcmode="lin" valueType="num">
                                      <p:cBhvr additive="base">
                                        <p:cTn id="23"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xEl>
                                              <p:pRg st="16" end="16"/>
                                            </p:txEl>
                                          </p:spTgt>
                                        </p:tgtEl>
                                        <p:attrNameLst>
                                          <p:attrName>style.visibility</p:attrName>
                                        </p:attrNameLst>
                                      </p:cBhvr>
                                      <p:to>
                                        <p:strVal val="visible"/>
                                      </p:to>
                                    </p:set>
                                    <p:anim calcmode="lin" valueType="num">
                                      <p:cBhvr additive="base">
                                        <p:cTn id="29" dur="500" fill="hold"/>
                                        <p:tgtEl>
                                          <p:spTgt spid="11">
                                            <p:txEl>
                                              <p:pRg st="16" end="1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20" end="20"/>
                                            </p:txEl>
                                          </p:spTgt>
                                        </p:tgtEl>
                                        <p:attrNameLst>
                                          <p:attrName>style.visibility</p:attrName>
                                        </p:attrNameLst>
                                      </p:cBhvr>
                                      <p:to>
                                        <p:strVal val="visible"/>
                                      </p:to>
                                    </p:set>
                                    <p:anim calcmode="lin" valueType="num">
                                      <p:cBhvr additive="base">
                                        <p:cTn id="35" dur="500" fill="hold"/>
                                        <p:tgtEl>
                                          <p:spTgt spid="11">
                                            <p:txEl>
                                              <p:pRg st="20" end="2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1">
                                            <p:txEl>
                                              <p:pRg st="22" end="22"/>
                                            </p:txEl>
                                          </p:spTgt>
                                        </p:tgtEl>
                                        <p:attrNameLst>
                                          <p:attrName>style.visibility</p:attrName>
                                        </p:attrNameLst>
                                      </p:cBhvr>
                                      <p:to>
                                        <p:strVal val="visible"/>
                                      </p:to>
                                    </p:set>
                                    <p:anim calcmode="lin" valueType="num">
                                      <p:cBhvr additive="base">
                                        <p:cTn id="41" dur="500" fill="hold"/>
                                        <p:tgtEl>
                                          <p:spTgt spid="11">
                                            <p:txEl>
                                              <p:pRg st="22" end="2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
                                            <p:txEl>
                                              <p:pRg st="22" end="2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D248953A-F562-EDB8-9703-BA9DC6DF39C9}"/>
              </a:ext>
            </a:extLst>
          </p:cNvPr>
          <p:cNvSpPr>
            <a:spLocks noGrp="1"/>
          </p:cNvSpPr>
          <p:nvPr>
            <p:ph type="ftr" sz="quarter" idx="11"/>
          </p:nvPr>
        </p:nvSpPr>
        <p:spPr/>
        <p:txBody>
          <a:bodyPr/>
          <a:lstStyle/>
          <a:p>
            <a:r>
              <a:rPr lang="nl-NL"/>
              <a:t>Sociale Maribel 329.01</a:t>
            </a:r>
            <a:endParaRPr lang="nl-BE"/>
          </a:p>
        </p:txBody>
      </p:sp>
      <p:sp>
        <p:nvSpPr>
          <p:cNvPr id="6" name="Tekstvak 5">
            <a:extLst>
              <a:ext uri="{FF2B5EF4-FFF2-40B4-BE49-F238E27FC236}">
                <a16:creationId xmlns:a16="http://schemas.microsoft.com/office/drawing/2014/main" id="{36EA33B5-4781-8194-E777-A08759306824}"/>
              </a:ext>
            </a:extLst>
          </p:cNvPr>
          <p:cNvSpPr txBox="1"/>
          <p:nvPr/>
        </p:nvSpPr>
        <p:spPr>
          <a:xfrm>
            <a:off x="6499622" y="1496259"/>
            <a:ext cx="6573012" cy="3139321"/>
          </a:xfrm>
          <a:prstGeom prst="rect">
            <a:avLst/>
          </a:prstGeom>
          <a:noFill/>
        </p:spPr>
        <p:txBody>
          <a:bodyPr wrap="square" lIns="91440" tIns="45720" rIns="91440" bIns="45720" anchor="t">
            <a:spAutoFit/>
          </a:bodyPr>
          <a:lstStyle/>
          <a:p>
            <a:r>
              <a:rPr lang="nl-NL" u="sng">
                <a:solidFill>
                  <a:srgbClr val="FFC763"/>
                </a:solidFill>
              </a:rPr>
              <a:t>FISCALE MARIBEL</a:t>
            </a:r>
          </a:p>
          <a:p>
            <a:endParaRPr lang="nl-NL"/>
          </a:p>
          <a:p>
            <a:r>
              <a:rPr lang="nl-NL">
                <a:solidFill>
                  <a:srgbClr val="FFC763"/>
                </a:solidFill>
              </a:rPr>
              <a:t>•</a:t>
            </a:r>
            <a:r>
              <a:rPr lang="nl-NL"/>
              <a:t> In voege vanaf eind 2009</a:t>
            </a:r>
            <a:endParaRPr lang="nl-NL">
              <a:cs typeface="Arial"/>
            </a:endParaRPr>
          </a:p>
          <a:p>
            <a:r>
              <a:rPr lang="nl-NL">
                <a:solidFill>
                  <a:srgbClr val="FFC763"/>
                </a:solidFill>
              </a:rPr>
              <a:t>•</a:t>
            </a:r>
            <a:r>
              <a:rPr lang="nl-NL"/>
              <a:t> De dotatie is gebaseerd op de loonmassa</a:t>
            </a:r>
            <a:endParaRPr lang="nl-NL">
              <a:cs typeface="Arial"/>
            </a:endParaRPr>
          </a:p>
          <a:p>
            <a:r>
              <a:rPr lang="nl-NL">
                <a:solidFill>
                  <a:srgbClr val="FFC763"/>
                </a:solidFill>
              </a:rPr>
              <a:t>•</a:t>
            </a:r>
            <a:r>
              <a:rPr lang="nl-NL"/>
              <a:t> Vrijstelling van doorstorting bedrijfsvoorheffing</a:t>
            </a:r>
            <a:endParaRPr lang="nl-NL">
              <a:cs typeface="Arial"/>
            </a:endParaRPr>
          </a:p>
          <a:p>
            <a:r>
              <a:rPr lang="nl-NL">
                <a:solidFill>
                  <a:srgbClr val="FFC763"/>
                </a:solidFill>
              </a:rPr>
              <a:t>•</a:t>
            </a:r>
            <a:r>
              <a:rPr lang="nl-NL"/>
              <a:t> Verhoogd van 0,25% naar 0,75% in juli 2009. </a:t>
            </a:r>
            <a:endParaRPr lang="nl-NL">
              <a:cs typeface="Arial"/>
            </a:endParaRPr>
          </a:p>
          <a:p>
            <a:r>
              <a:rPr lang="nl-NL"/>
              <a:t>  Vanaf 2010 1%.</a:t>
            </a:r>
          </a:p>
          <a:p>
            <a:r>
              <a:rPr lang="nl-NL">
                <a:solidFill>
                  <a:srgbClr val="FFC763"/>
                </a:solidFill>
              </a:rPr>
              <a:t>•</a:t>
            </a:r>
            <a:r>
              <a:rPr lang="nl-NL"/>
              <a:t> Verdeelsleutel tussen alle sectorale fondsen</a:t>
            </a:r>
            <a:endParaRPr lang="nl-NL">
              <a:cs typeface="Arial"/>
            </a:endParaRPr>
          </a:p>
          <a:p>
            <a:r>
              <a:rPr lang="nl-NL">
                <a:solidFill>
                  <a:srgbClr val="FFC763"/>
                </a:solidFill>
              </a:rPr>
              <a:t>•</a:t>
            </a:r>
            <a:r>
              <a:rPr lang="nl-NL"/>
              <a:t> Maandelijkse stortingen die variëren</a:t>
            </a:r>
            <a:endParaRPr lang="nl-NL">
              <a:cs typeface="Arial"/>
            </a:endParaRPr>
          </a:p>
          <a:p>
            <a:r>
              <a:rPr lang="nl-NL">
                <a:solidFill>
                  <a:srgbClr val="FFC763"/>
                </a:solidFill>
              </a:rPr>
              <a:t>•</a:t>
            </a:r>
            <a:r>
              <a:rPr lang="nl-NL"/>
              <a:t> 100% besteding binnen het jaar N+1  </a:t>
            </a:r>
          </a:p>
          <a:p>
            <a:r>
              <a:rPr lang="nl-NL">
                <a:solidFill>
                  <a:srgbClr val="FFC763"/>
                </a:solidFill>
              </a:rPr>
              <a:t>•</a:t>
            </a:r>
            <a:r>
              <a:rPr lang="nl-NL"/>
              <a:t> Verwachte opbrengst 2025: 6,2 miljoen euro</a:t>
            </a:r>
          </a:p>
        </p:txBody>
      </p:sp>
      <p:sp>
        <p:nvSpPr>
          <p:cNvPr id="8" name="Tekstvak 7">
            <a:extLst>
              <a:ext uri="{FF2B5EF4-FFF2-40B4-BE49-F238E27FC236}">
                <a16:creationId xmlns:a16="http://schemas.microsoft.com/office/drawing/2014/main" id="{18CFF490-B906-32A6-75DA-40F239F951EA}"/>
              </a:ext>
            </a:extLst>
          </p:cNvPr>
          <p:cNvSpPr txBox="1"/>
          <p:nvPr/>
        </p:nvSpPr>
        <p:spPr>
          <a:xfrm>
            <a:off x="423898" y="1496259"/>
            <a:ext cx="6079072" cy="3693319"/>
          </a:xfrm>
          <a:prstGeom prst="rect">
            <a:avLst/>
          </a:prstGeom>
          <a:noFill/>
        </p:spPr>
        <p:txBody>
          <a:bodyPr wrap="square" lIns="91440" tIns="45720" rIns="91440" bIns="45720" anchor="t">
            <a:spAutoFit/>
          </a:bodyPr>
          <a:lstStyle/>
          <a:p>
            <a:r>
              <a:rPr lang="nl-NL" u="sng" dirty="0">
                <a:solidFill>
                  <a:srgbClr val="FFC763"/>
                </a:solidFill>
              </a:rPr>
              <a:t>SOCIALE MARIBEL</a:t>
            </a:r>
          </a:p>
          <a:p>
            <a:endParaRPr lang="nl-NL" dirty="0"/>
          </a:p>
          <a:p>
            <a:r>
              <a:rPr lang="nl-NL" dirty="0">
                <a:solidFill>
                  <a:srgbClr val="FFC763"/>
                </a:solidFill>
              </a:rPr>
              <a:t>•</a:t>
            </a:r>
            <a:r>
              <a:rPr lang="nl-NL" dirty="0"/>
              <a:t> In voege vanaf 1997</a:t>
            </a:r>
            <a:endParaRPr lang="nl-NL" dirty="0">
              <a:cs typeface="Arial" panose="020B0604020202020204"/>
            </a:endParaRPr>
          </a:p>
          <a:p>
            <a:r>
              <a:rPr lang="nl-NL" dirty="0">
                <a:solidFill>
                  <a:srgbClr val="FFC763"/>
                </a:solidFill>
              </a:rPr>
              <a:t>•</a:t>
            </a:r>
            <a:r>
              <a:rPr lang="nl-NL" dirty="0"/>
              <a:t> Dotatie is gebaseerd op het totaal aantal </a:t>
            </a:r>
            <a:endParaRPr lang="nl-NL" dirty="0">
              <a:cs typeface="Arial"/>
            </a:endParaRPr>
          </a:p>
          <a:p>
            <a:pPr marL="171450"/>
            <a:r>
              <a:rPr lang="nl-NL" dirty="0" err="1"/>
              <a:t>rechtopenende</a:t>
            </a:r>
            <a:r>
              <a:rPr lang="nl-NL" dirty="0"/>
              <a:t> werknemers (</a:t>
            </a:r>
            <a:r>
              <a:rPr lang="nl-NL" dirty="0" err="1"/>
              <a:t>RO's</a:t>
            </a:r>
            <a:r>
              <a:rPr lang="nl-NL" dirty="0"/>
              <a:t>):</a:t>
            </a:r>
            <a:r>
              <a:rPr lang="nl-NL" dirty="0">
                <a:solidFill>
                  <a:srgbClr val="1A374C"/>
                </a:solidFill>
                <a:cs typeface="Arial"/>
              </a:rPr>
              <a:t> € 405,79 per </a:t>
            </a:r>
            <a:endParaRPr lang="nl-NL" dirty="0"/>
          </a:p>
          <a:p>
            <a:pPr marL="171450" indent="-57150"/>
            <a:r>
              <a:rPr lang="nl-NL" dirty="0">
                <a:solidFill>
                  <a:srgbClr val="1A374C"/>
                </a:solidFill>
                <a:cs typeface="Arial"/>
              </a:rPr>
              <a:t> kwartaal per RO via bijdragevermindering patronale lasten</a:t>
            </a:r>
            <a:endParaRPr lang="nl-NL" dirty="0">
              <a:cs typeface="Arial"/>
            </a:endParaRPr>
          </a:p>
          <a:p>
            <a:r>
              <a:rPr lang="nl-NL" dirty="0">
                <a:solidFill>
                  <a:srgbClr val="FFC763"/>
                </a:solidFill>
              </a:rPr>
              <a:t>•</a:t>
            </a:r>
            <a:r>
              <a:rPr lang="nl-NL" dirty="0"/>
              <a:t> Vast bedrag voor 1 jaar: kwartaalstortingen (94%) </a:t>
            </a:r>
            <a:endParaRPr lang="nl-NL" dirty="0">
              <a:cs typeface="Arial"/>
            </a:endParaRPr>
          </a:p>
          <a:p>
            <a:r>
              <a:rPr lang="nl-NL" dirty="0"/>
              <a:t>  + resterend saldo in april N+1</a:t>
            </a:r>
            <a:endParaRPr lang="nl-NL" dirty="0">
              <a:cs typeface="Arial"/>
            </a:endParaRPr>
          </a:p>
          <a:p>
            <a:r>
              <a:rPr lang="nl-NL" dirty="0">
                <a:solidFill>
                  <a:srgbClr val="FFC763"/>
                </a:solidFill>
              </a:rPr>
              <a:t>•</a:t>
            </a:r>
            <a:r>
              <a:rPr lang="nl-NL" dirty="0"/>
              <a:t> Besteding binnen het kalenderjaar (minstens 95 %)</a:t>
            </a:r>
          </a:p>
          <a:p>
            <a:r>
              <a:rPr lang="nl-NL" dirty="0">
                <a:solidFill>
                  <a:srgbClr val="FFC763"/>
                </a:solidFill>
              </a:rPr>
              <a:t>•</a:t>
            </a:r>
            <a:r>
              <a:rPr lang="nl-NL" dirty="0"/>
              <a:t> Dotatie ‘25: € 35.026.006,51 (</a:t>
            </a:r>
            <a:r>
              <a:rPr lang="nl-NL" dirty="0" err="1"/>
              <a:t>RO’s</a:t>
            </a:r>
            <a:r>
              <a:rPr lang="nl-NL" dirty="0"/>
              <a:t> ‘23: 21.600,50)</a:t>
            </a:r>
          </a:p>
          <a:p>
            <a:r>
              <a:rPr lang="nl-NL" dirty="0">
                <a:solidFill>
                  <a:srgbClr val="FFC763"/>
                </a:solidFill>
              </a:rPr>
              <a:t>•</a:t>
            </a:r>
            <a:r>
              <a:rPr lang="nl-NL" dirty="0"/>
              <a:t> Dotatie ‘26: € 34.283.342,64 (</a:t>
            </a:r>
            <a:r>
              <a:rPr lang="nl-NL" dirty="0" err="1"/>
              <a:t>RO’s</a:t>
            </a:r>
            <a:r>
              <a:rPr lang="nl-NL" dirty="0"/>
              <a:t> ‘24: 21.142,50)</a:t>
            </a:r>
          </a:p>
          <a:p>
            <a:endParaRPr lang="nl-NL" dirty="0">
              <a:cs typeface="Arial"/>
            </a:endParaRPr>
          </a:p>
        </p:txBody>
      </p:sp>
    </p:spTree>
    <p:extLst>
      <p:ext uri="{BB962C8B-B14F-4D97-AF65-F5344CB8AC3E}">
        <p14:creationId xmlns:p14="http://schemas.microsoft.com/office/powerpoint/2010/main" val="1797502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72C90DFB-8AB1-2DFA-5A0E-D12ADE111BB5}"/>
              </a:ext>
            </a:extLst>
          </p:cNvPr>
          <p:cNvSpPr>
            <a:spLocks noGrp="1"/>
          </p:cNvSpPr>
          <p:nvPr>
            <p:ph type="ftr" sz="quarter" idx="11"/>
          </p:nvPr>
        </p:nvSpPr>
        <p:spPr/>
        <p:txBody>
          <a:bodyPr/>
          <a:lstStyle/>
          <a:p>
            <a:r>
              <a:rPr lang="nl-NL"/>
              <a:t>Sociale Maribel 329.01</a:t>
            </a:r>
            <a:endParaRPr lang="nl-BE"/>
          </a:p>
        </p:txBody>
      </p:sp>
      <p:pic>
        <p:nvPicPr>
          <p:cNvPr id="2050" name="Picture 2" descr="Wat is vergaderen? | De Ruwenberg">
            <a:extLst>
              <a:ext uri="{FF2B5EF4-FFF2-40B4-BE49-F238E27FC236}">
                <a16:creationId xmlns:a16="http://schemas.microsoft.com/office/drawing/2014/main" id="{074F841B-032B-F6D9-FBBB-A20379153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51" y="1268964"/>
            <a:ext cx="6270171" cy="41801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CCE9C46-11D9-AEDF-D944-FB41EC90ADB7}"/>
              </a:ext>
            </a:extLst>
          </p:cNvPr>
          <p:cNvSpPr txBox="1"/>
          <p:nvPr/>
        </p:nvSpPr>
        <p:spPr>
          <a:xfrm>
            <a:off x="2524178" y="359633"/>
            <a:ext cx="7476153" cy="523220"/>
          </a:xfrm>
          <a:prstGeom prst="rect">
            <a:avLst/>
          </a:prstGeom>
          <a:noFill/>
        </p:spPr>
        <p:txBody>
          <a:bodyPr wrap="square" lIns="91440" tIns="45720" rIns="91440" bIns="45720" anchor="t">
            <a:spAutoFit/>
          </a:bodyPr>
          <a:lstStyle/>
          <a:p>
            <a:r>
              <a:rPr lang="nl-NL" sz="2800" b="1" dirty="0"/>
              <a:t>Hoe worden de middelen besteed?</a:t>
            </a:r>
          </a:p>
        </p:txBody>
      </p:sp>
      <p:sp>
        <p:nvSpPr>
          <p:cNvPr id="8" name="Tekstvak 7">
            <a:extLst>
              <a:ext uri="{FF2B5EF4-FFF2-40B4-BE49-F238E27FC236}">
                <a16:creationId xmlns:a16="http://schemas.microsoft.com/office/drawing/2014/main" id="{AFF9890F-7101-B7F9-C561-8CEFBDA90B39}"/>
              </a:ext>
            </a:extLst>
          </p:cNvPr>
          <p:cNvSpPr txBox="1"/>
          <p:nvPr/>
        </p:nvSpPr>
        <p:spPr>
          <a:xfrm>
            <a:off x="6542550" y="2620357"/>
            <a:ext cx="6097554" cy="871457"/>
          </a:xfrm>
          <a:prstGeom prst="rect">
            <a:avLst/>
          </a:prstGeom>
          <a:noFill/>
        </p:spPr>
        <p:txBody>
          <a:bodyPr wrap="square">
            <a:spAutoFit/>
          </a:bodyPr>
          <a:lstStyle/>
          <a:p>
            <a:r>
              <a:rPr lang="nl-NL" sz="2800"/>
              <a:t>Het fonds wordt beheerd door een               </a:t>
            </a:r>
          </a:p>
          <a:p>
            <a:r>
              <a:rPr lang="nl-NL"/>
              <a:t>           </a:t>
            </a:r>
          </a:p>
          <a:p>
            <a:r>
              <a:rPr lang="nl-NL"/>
              <a:t>        </a:t>
            </a:r>
            <a:r>
              <a:rPr lang="nl-NL" sz="4400" u="sng"/>
              <a:t>Raad van Beheer</a:t>
            </a:r>
          </a:p>
        </p:txBody>
      </p:sp>
    </p:spTree>
    <p:extLst>
      <p:ext uri="{BB962C8B-B14F-4D97-AF65-F5344CB8AC3E}">
        <p14:creationId xmlns:p14="http://schemas.microsoft.com/office/powerpoint/2010/main" val="4052648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F8A7C91-CBEC-1744-8E17-D2C4E6A9F88C}"/>
              </a:ext>
            </a:extLst>
          </p:cNvPr>
          <p:cNvSpPr txBox="1"/>
          <p:nvPr/>
        </p:nvSpPr>
        <p:spPr>
          <a:xfrm>
            <a:off x="2372697" y="790381"/>
            <a:ext cx="7446606" cy="523220"/>
          </a:xfrm>
          <a:prstGeom prst="rect">
            <a:avLst/>
          </a:prstGeom>
          <a:noFill/>
        </p:spPr>
        <p:txBody>
          <a:bodyPr wrap="square" lIns="91440" tIns="45720" rIns="91440" bIns="45720" anchor="t">
            <a:spAutoFit/>
          </a:bodyPr>
          <a:lstStyle/>
          <a:p>
            <a:pPr algn="ctr"/>
            <a:r>
              <a:rPr lang="nl-NL" sz="2800" b="1" dirty="0"/>
              <a:t>Hoe werkt de raad van beheer ?</a:t>
            </a:r>
          </a:p>
        </p:txBody>
      </p:sp>
      <p:sp>
        <p:nvSpPr>
          <p:cNvPr id="3" name="Tekstvak 2">
            <a:extLst>
              <a:ext uri="{FF2B5EF4-FFF2-40B4-BE49-F238E27FC236}">
                <a16:creationId xmlns:a16="http://schemas.microsoft.com/office/drawing/2014/main" id="{5D725C58-EB03-EBC4-BE9E-66ACA50ACAFD}"/>
              </a:ext>
            </a:extLst>
          </p:cNvPr>
          <p:cNvSpPr txBox="1"/>
          <p:nvPr/>
        </p:nvSpPr>
        <p:spPr>
          <a:xfrm>
            <a:off x="1939065" y="2392423"/>
            <a:ext cx="9318870"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sz="2000" dirty="0">
              <a:cs typeface="Arial"/>
            </a:endParaRPr>
          </a:p>
          <a:p>
            <a:r>
              <a:rPr lang="nl-NL" sz="2000" dirty="0">
                <a:solidFill>
                  <a:srgbClr val="FFC763"/>
                </a:solidFill>
                <a:cs typeface="Arial"/>
              </a:rPr>
              <a:t>•</a:t>
            </a:r>
            <a:r>
              <a:rPr lang="nl-NL" sz="2000" dirty="0">
                <a:cs typeface="Arial"/>
              </a:rPr>
              <a:t> Paritair samengesteld (5 leden van elke bank, effectieven en plaatsvervangers)</a:t>
            </a:r>
          </a:p>
          <a:p>
            <a:r>
              <a:rPr lang="nl-NL" sz="2000" dirty="0">
                <a:solidFill>
                  <a:srgbClr val="FFC763"/>
                </a:solidFill>
                <a:cs typeface="Arial"/>
              </a:rPr>
              <a:t>•</a:t>
            </a:r>
            <a:r>
              <a:rPr lang="nl-NL" sz="2000" dirty="0">
                <a:cs typeface="Arial"/>
              </a:rPr>
              <a:t> Voor- en ondervoorzitter om de 2 jaar aangeduid jaarlijkse wissel van rol</a:t>
            </a:r>
          </a:p>
          <a:p>
            <a:r>
              <a:rPr lang="nl-NL" sz="2000" dirty="0">
                <a:solidFill>
                  <a:srgbClr val="FFC763"/>
                </a:solidFill>
                <a:cs typeface="Arial"/>
              </a:rPr>
              <a:t>•</a:t>
            </a:r>
            <a:r>
              <a:rPr lang="nl-NL" sz="2000" dirty="0">
                <a:cs typeface="Arial"/>
              </a:rPr>
              <a:t> Moet minstens 2 maal per jaar samenkomen</a:t>
            </a:r>
          </a:p>
          <a:p>
            <a:r>
              <a:rPr lang="nl-NL" sz="2000" dirty="0">
                <a:solidFill>
                  <a:srgbClr val="FFC763"/>
                </a:solidFill>
                <a:cs typeface="Arial"/>
              </a:rPr>
              <a:t>•</a:t>
            </a:r>
            <a:r>
              <a:rPr lang="nl-NL" sz="2000" dirty="0">
                <a:cs typeface="Arial"/>
              </a:rPr>
              <a:t> Secretariaat bereidt vergadering voor</a:t>
            </a:r>
          </a:p>
          <a:p>
            <a:r>
              <a:rPr lang="nl-NL" sz="2000" dirty="0">
                <a:solidFill>
                  <a:srgbClr val="FFC763"/>
                </a:solidFill>
                <a:cs typeface="Arial"/>
              </a:rPr>
              <a:t>•</a:t>
            </a:r>
            <a:r>
              <a:rPr lang="nl-NL" sz="2000" dirty="0">
                <a:cs typeface="Arial"/>
              </a:rPr>
              <a:t> Beslissingen worden unaniem genomen</a:t>
            </a:r>
          </a:p>
          <a:p>
            <a:r>
              <a:rPr lang="nl-NL" sz="2000" dirty="0">
                <a:solidFill>
                  <a:srgbClr val="FFC763"/>
                </a:solidFill>
                <a:cs typeface="Arial"/>
              </a:rPr>
              <a:t>•</a:t>
            </a:r>
            <a:r>
              <a:rPr lang="nl-NL" sz="2000" dirty="0">
                <a:cs typeface="Arial"/>
              </a:rPr>
              <a:t> </a:t>
            </a:r>
            <a:r>
              <a:rPr lang="nl-BE" sz="2000" dirty="0">
                <a:ea typeface="Verdana"/>
                <a:cs typeface="Verdana" panose="020B0604030504040204" pitchFamily="34" charset="0"/>
                <a:hlinkClick r:id="rId2"/>
              </a:rPr>
              <a:t>Werkingsdocument</a:t>
            </a:r>
            <a:endParaRPr lang="nl-NL" sz="2000" dirty="0">
              <a:cs typeface="Arial"/>
            </a:endParaRPr>
          </a:p>
          <a:p>
            <a:r>
              <a:rPr lang="nl-NL" sz="1800" dirty="0">
                <a:solidFill>
                  <a:srgbClr val="FFC763"/>
                </a:solidFill>
                <a:cs typeface="Arial"/>
              </a:rPr>
              <a:t>•</a:t>
            </a:r>
            <a:r>
              <a:rPr lang="nl-NL" sz="1800" dirty="0">
                <a:cs typeface="Arial"/>
              </a:rPr>
              <a:t> </a:t>
            </a:r>
            <a:r>
              <a:rPr lang="nl-NL" sz="2000" dirty="0">
                <a:cs typeface="Arial"/>
              </a:rPr>
              <a:t>Onder toezicht van regeringscommissaris</a:t>
            </a:r>
            <a:endParaRPr lang="nl-NL" sz="1800" dirty="0">
              <a:cs typeface="Arial"/>
            </a:endParaRPr>
          </a:p>
          <a:p>
            <a:r>
              <a:rPr lang="nl-NL" sz="2000" dirty="0">
                <a:solidFill>
                  <a:srgbClr val="FFC763"/>
                </a:solidFill>
                <a:cs typeface="Arial"/>
              </a:rPr>
              <a:t>•</a:t>
            </a:r>
            <a:r>
              <a:rPr lang="nl-NL" sz="2000" dirty="0">
                <a:cs typeface="Arial"/>
              </a:rPr>
              <a:t> Indien bijkomende middelen 2 cruciale keuzes:</a:t>
            </a:r>
          </a:p>
          <a:p>
            <a:pPr marL="1714500" lvl="3" indent="-342900">
              <a:buFont typeface="Wingdings"/>
              <a:buChar char="Ø"/>
            </a:pPr>
            <a:r>
              <a:rPr lang="nl-NL" sz="2000" dirty="0">
                <a:cs typeface="Arial"/>
              </a:rPr>
              <a:t> Al dan niet verhogen van het subsidieplafond? </a:t>
            </a:r>
          </a:p>
          <a:p>
            <a:pPr marL="1714500" lvl="3" indent="-342900">
              <a:buFont typeface="Wingdings"/>
              <a:buChar char="Ø"/>
            </a:pPr>
            <a:r>
              <a:rPr lang="nl-NL" sz="2000" dirty="0">
                <a:cs typeface="Arial"/>
              </a:rPr>
              <a:t>Toekennen extra tewerkstelling? Beheerders bepalen criteria.</a:t>
            </a:r>
            <a:endParaRPr lang="nl-NL" dirty="0"/>
          </a:p>
          <a:p>
            <a:pPr marL="1714500" lvl="3" indent="-342900">
              <a:buFont typeface="Wingdings"/>
              <a:buChar char="Ø"/>
            </a:pPr>
            <a:endParaRPr lang="nl-NL" sz="2000" dirty="0">
              <a:cs typeface="Arial"/>
            </a:endParaRPr>
          </a:p>
        </p:txBody>
      </p:sp>
    </p:spTree>
    <p:extLst>
      <p:ext uri="{BB962C8B-B14F-4D97-AF65-F5344CB8AC3E}">
        <p14:creationId xmlns:p14="http://schemas.microsoft.com/office/powerpoint/2010/main" val="358327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5FAFB-EADF-20DE-6DEB-29C77F02C842}"/>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48600BBB-3D87-DB77-03BC-62B7EFA8A712}"/>
              </a:ext>
            </a:extLst>
          </p:cNvPr>
          <p:cNvSpPr txBox="1"/>
          <p:nvPr/>
        </p:nvSpPr>
        <p:spPr>
          <a:xfrm>
            <a:off x="2225213" y="760884"/>
            <a:ext cx="7446606" cy="523220"/>
          </a:xfrm>
          <a:prstGeom prst="rect">
            <a:avLst/>
          </a:prstGeom>
          <a:noFill/>
        </p:spPr>
        <p:txBody>
          <a:bodyPr wrap="square" lIns="91440" tIns="45720" rIns="91440" bIns="45720" anchor="t">
            <a:spAutoFit/>
          </a:bodyPr>
          <a:lstStyle/>
          <a:p>
            <a:pPr algn="ctr"/>
            <a:r>
              <a:rPr lang="nl-NL" sz="2800" b="1" dirty="0"/>
              <a:t>Aanpassing toekenning vanaf 2023</a:t>
            </a:r>
          </a:p>
        </p:txBody>
      </p:sp>
      <p:sp>
        <p:nvSpPr>
          <p:cNvPr id="3" name="Tekstvak 2">
            <a:extLst>
              <a:ext uri="{FF2B5EF4-FFF2-40B4-BE49-F238E27FC236}">
                <a16:creationId xmlns:a16="http://schemas.microsoft.com/office/drawing/2014/main" id="{6BBC78ED-E1E4-B77D-8208-11D10BFAEDE0}"/>
              </a:ext>
            </a:extLst>
          </p:cNvPr>
          <p:cNvSpPr txBox="1"/>
          <p:nvPr/>
        </p:nvSpPr>
        <p:spPr>
          <a:xfrm>
            <a:off x="1889903" y="1746092"/>
            <a:ext cx="1006612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nl-NL" sz="2000" dirty="0">
              <a:cs typeface="Arial"/>
            </a:endParaRPr>
          </a:p>
          <a:p>
            <a:r>
              <a:rPr lang="nl-NL" sz="2000" dirty="0">
                <a:solidFill>
                  <a:srgbClr val="FFC763"/>
                </a:solidFill>
                <a:cs typeface="Arial"/>
              </a:rPr>
              <a:t>• </a:t>
            </a:r>
            <a:r>
              <a:rPr lang="nl-NL" sz="2000" dirty="0"/>
              <a:t>hyperinflatie sinds 10/2022</a:t>
            </a:r>
            <a:endParaRPr lang="nl-NL" sz="2000" dirty="0">
              <a:cs typeface="Arial"/>
            </a:endParaRPr>
          </a:p>
          <a:p>
            <a:r>
              <a:rPr lang="nl-NL" sz="2000" dirty="0">
                <a:solidFill>
                  <a:srgbClr val="FFC763"/>
                </a:solidFill>
                <a:cs typeface="Arial"/>
              </a:rPr>
              <a:t>•</a:t>
            </a:r>
            <a:r>
              <a:rPr lang="nl-NL" sz="2000" dirty="0">
                <a:cs typeface="Arial"/>
              </a:rPr>
              <a:t> Niet-indexatie van de </a:t>
            </a:r>
            <a:r>
              <a:rPr lang="nl-NL" sz="2000" dirty="0" err="1">
                <a:cs typeface="Arial"/>
              </a:rPr>
              <a:t>maribeldotatie</a:t>
            </a:r>
            <a:r>
              <a:rPr lang="nl-NL" sz="2000" dirty="0">
                <a:cs typeface="Arial"/>
              </a:rPr>
              <a:t> </a:t>
            </a:r>
          </a:p>
          <a:p>
            <a:r>
              <a:rPr lang="nl-NL" sz="2000" dirty="0">
                <a:solidFill>
                  <a:srgbClr val="FFC763"/>
                </a:solidFill>
                <a:cs typeface="Arial"/>
              </a:rPr>
              <a:t>•</a:t>
            </a:r>
            <a:r>
              <a:rPr lang="nl-NL" sz="2000" dirty="0">
                <a:cs typeface="Arial"/>
              </a:rPr>
              <a:t> Stagnering (</a:t>
            </a:r>
            <a:r>
              <a:rPr lang="nl-NL" sz="2000" dirty="0" err="1">
                <a:cs typeface="Arial"/>
              </a:rPr>
              <a:t>RO’s</a:t>
            </a:r>
            <a:r>
              <a:rPr lang="nl-NL" sz="2000" dirty="0">
                <a:cs typeface="Arial"/>
              </a:rPr>
              <a:t>) door problemen arbeidsmarkt en beperkte groei urencontingent</a:t>
            </a:r>
          </a:p>
          <a:p>
            <a:r>
              <a:rPr lang="nl-NL" sz="2000" dirty="0">
                <a:solidFill>
                  <a:srgbClr val="FFC763"/>
                </a:solidFill>
                <a:cs typeface="Arial"/>
              </a:rPr>
              <a:t>•</a:t>
            </a:r>
            <a:r>
              <a:rPr lang="nl-NL" sz="2000" dirty="0">
                <a:cs typeface="Arial"/>
              </a:rPr>
              <a:t> Toename loonkloof</a:t>
            </a:r>
          </a:p>
          <a:p>
            <a:r>
              <a:rPr lang="nl-NL" sz="2000" dirty="0">
                <a:cs typeface="Arial"/>
              </a:rPr>
              <a:t> </a:t>
            </a:r>
            <a:endParaRPr lang="nl-NL" dirty="0"/>
          </a:p>
          <a:p>
            <a:pPr lvl="3"/>
            <a:endParaRPr lang="nl-NL" sz="2000" dirty="0">
              <a:cs typeface="Arial"/>
            </a:endParaRPr>
          </a:p>
          <a:p>
            <a:pPr lvl="3"/>
            <a:endParaRPr lang="nl-NL" sz="2000" dirty="0">
              <a:cs typeface="Arial"/>
            </a:endParaRPr>
          </a:p>
          <a:p>
            <a:pPr lvl="3"/>
            <a:endParaRPr lang="nl-NL" sz="2000" dirty="0">
              <a:cs typeface="Arial"/>
            </a:endParaRPr>
          </a:p>
          <a:p>
            <a:pPr marL="1714500" lvl="3" indent="-342900">
              <a:buFont typeface="Wingdings" panose="05000000000000000000" pitchFamily="2" charset="2"/>
              <a:buChar char="Ø"/>
            </a:pPr>
            <a:r>
              <a:rPr lang="nl-NL" sz="2000" dirty="0">
                <a:cs typeface="Arial"/>
              </a:rPr>
              <a:t>Daling toekenning basismedewerker in verhouding tot kostprijs indexering subsidieplafonds</a:t>
            </a:r>
          </a:p>
          <a:p>
            <a:pPr marL="1714500" lvl="3" indent="-342900">
              <a:buFont typeface="Wingdings" panose="05000000000000000000" pitchFamily="2" charset="2"/>
              <a:buChar char="Ø"/>
            </a:pPr>
            <a:r>
              <a:rPr lang="nl-NL" sz="2000" dirty="0">
                <a:cs typeface="Arial"/>
              </a:rPr>
              <a:t>Verschuiving naar regulier kader</a:t>
            </a:r>
          </a:p>
          <a:p>
            <a:pPr lvl="3"/>
            <a:endParaRPr lang="nl-NL" sz="2000" dirty="0">
              <a:cs typeface="Arial"/>
            </a:endParaRPr>
          </a:p>
        </p:txBody>
      </p:sp>
      <p:sp>
        <p:nvSpPr>
          <p:cNvPr id="2" name="PIJL-RECHTS 2">
            <a:extLst>
              <a:ext uri="{FF2B5EF4-FFF2-40B4-BE49-F238E27FC236}">
                <a16:creationId xmlns:a16="http://schemas.microsoft.com/office/drawing/2014/main" id="{7D0AF8F7-CAEF-7717-80AC-8D638FCB1C5F}"/>
              </a:ext>
            </a:extLst>
          </p:cNvPr>
          <p:cNvSpPr/>
          <p:nvPr/>
        </p:nvSpPr>
        <p:spPr>
          <a:xfrm rot="5400000">
            <a:off x="5807088" y="3776737"/>
            <a:ext cx="702059" cy="4192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1595" tIns="50795" rIns="101595" bIns="50795" rtlCol="0" anchor="ctr"/>
          <a:lstStyle/>
          <a:p>
            <a:pPr algn="ctr"/>
            <a:endParaRPr lang="nl-BE">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7504505"/>
      </p:ext>
    </p:extLst>
  </p:cSld>
  <p:clrMapOvr>
    <a:masterClrMapping/>
  </p:clrMapOvr>
</p:sld>
</file>

<file path=ppt/theme/theme1.xml><?xml version="1.0" encoding="utf-8"?>
<a:theme xmlns:a="http://schemas.openxmlformats.org/drawingml/2006/main" name="VSPF-Thema">
  <a:themeElements>
    <a:clrScheme name="VSPF - Basis ">
      <a:dk1>
        <a:srgbClr val="1A374C"/>
      </a:dk1>
      <a:lt1>
        <a:srgbClr val="FFFFFF"/>
      </a:lt1>
      <a:dk2>
        <a:srgbClr val="44546A"/>
      </a:dk2>
      <a:lt2>
        <a:srgbClr val="E7E6E6"/>
      </a:lt2>
      <a:accent1>
        <a:srgbClr val="FAB60F"/>
      </a:accent1>
      <a:accent2>
        <a:srgbClr val="6DA5F9"/>
      </a:accent2>
      <a:accent3>
        <a:srgbClr val="758C20"/>
      </a:accent3>
      <a:accent4>
        <a:srgbClr val="E84C4D"/>
      </a:accent4>
      <a:accent5>
        <a:srgbClr val="B5E3F5"/>
      </a:accent5>
      <a:accent6>
        <a:srgbClr val="FFC5B9"/>
      </a:accent6>
      <a:hlink>
        <a:srgbClr val="16585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PF-PPT-Sector31802_aangepaste foto" id="{D69E2F66-DCAA-4F6A-8A4D-8142BDD827AE}" vid="{9E701FBA-6781-4A73-AFBC-D82E79C5CCA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E225E5431E614F8211FAE7AB44AE7D" ma:contentTypeVersion="4" ma:contentTypeDescription="Een nieuw document maken." ma:contentTypeScope="" ma:versionID="25fab82fd89df73b38f2d55b1c190741">
  <xsd:schema xmlns:xsd="http://www.w3.org/2001/XMLSchema" xmlns:xs="http://www.w3.org/2001/XMLSchema" xmlns:p="http://schemas.microsoft.com/office/2006/metadata/properties" xmlns:ns2="13e44658-443c-4987-862f-2a4f13cb64ca" targetNamespace="http://schemas.microsoft.com/office/2006/metadata/properties" ma:root="true" ma:fieldsID="6e906feb3199f8f5a536b8def601330c" ns2:_="">
    <xsd:import namespace="13e44658-443c-4987-862f-2a4f13cb64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44658-443c-4987-862f-2a4f13cb64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C23EA4-1DBC-4924-943E-0992D0734609}">
  <ds:schemaRefs>
    <ds:schemaRef ds:uri="http://purl.org/dc/dcmitype/"/>
    <ds:schemaRef ds:uri="http://purl.org/dc/terms/"/>
    <ds:schemaRef ds:uri="http://schemas.microsoft.com/office/2006/metadata/properties"/>
    <ds:schemaRef ds:uri="http://schemas.openxmlformats.org/package/2006/metadata/core-properties"/>
    <ds:schemaRef ds:uri="13e44658-443c-4987-862f-2a4f13cb64ca"/>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CED9646-CE0B-481A-BA62-9EB2ED8DE101}">
  <ds:schemaRefs>
    <ds:schemaRef ds:uri="http://schemas.microsoft.com/sharepoint/v3/contenttype/forms"/>
  </ds:schemaRefs>
</ds:datastoreItem>
</file>

<file path=customXml/itemProps3.xml><?xml version="1.0" encoding="utf-8"?>
<ds:datastoreItem xmlns:ds="http://schemas.openxmlformats.org/officeDocument/2006/customXml" ds:itemID="{566D5AE9-7088-4B27-B7C9-66BCC60ED0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e44658-443c-4987-862f-2a4f13cb64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VSPF-PPT-Sector31802</Template>
  <TotalTime>756</TotalTime>
  <Words>1476</Words>
  <Application>Microsoft Office PowerPoint</Application>
  <PresentationFormat>Breedbeeld</PresentationFormat>
  <Paragraphs>244</Paragraphs>
  <Slides>25</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25</vt:i4>
      </vt:variant>
    </vt:vector>
  </HeadingPairs>
  <TitlesOfParts>
    <vt:vector size="30" baseType="lpstr">
      <vt:lpstr>Aptos</vt:lpstr>
      <vt:lpstr>Arial</vt:lpstr>
      <vt:lpstr>Verdana</vt:lpstr>
      <vt:lpstr>Wingdings</vt:lpstr>
      <vt:lpstr>VSPF-Thema</vt:lpstr>
      <vt:lpstr>Infosessie Sociale Maribel  PC 318.02</vt:lpstr>
      <vt:lpstr>Inhoud</vt:lpstr>
      <vt:lpstr>PowerPoint-presentatie</vt:lpstr>
      <vt:lpstr>Hoe werkt de Sociale Maribel?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Daling van het arbeidsvolume</vt:lpstr>
      <vt:lpstr>Jaarlijkse controle van het arbeidsvolume KB Artikel 50  Het fonds controleert jaarlijks het arbeidsvolume van elke organisatie door de tewerkstellingscijfers van het jaar x te vergelijken  met het jaar x-1 en x-2. Concreet: het arbeidsvolume van 2025 wordt vergeleken met dat van 2024 en 2023.   Bij een daling ten opzichte van de twee voorgaande jaren vraagt het fonds een verantwoording op.   Een daling kan conjunctureel en/of structureel zijn.</vt:lpstr>
      <vt:lpstr>PowerPoint-presentatie</vt:lpstr>
      <vt:lpstr>Daling van het arbeidsvolume – overzicht</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Jeroen Beyens</dc:creator>
  <cp:lastModifiedBy>Sylvie Desfossés</cp:lastModifiedBy>
  <cp:revision>6</cp:revision>
  <dcterms:created xsi:type="dcterms:W3CDTF">2024-11-29T12:38:37Z</dcterms:created>
  <dcterms:modified xsi:type="dcterms:W3CDTF">2025-10-29T10:52:18Z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0x0101001FE225E5431E614F8211FAE7AB44AE7D</vt:lpwstr>
  </property>
</Properties>
</file>